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9"/>
  </p:notesMasterIdLst>
  <p:sldIdLst>
    <p:sldId id="256" r:id="rId3"/>
    <p:sldId id="529" r:id="rId4"/>
    <p:sldId id="530" r:id="rId5"/>
    <p:sldId id="429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38" r:id="rId14"/>
    <p:sldId id="437" r:id="rId15"/>
    <p:sldId id="439" r:id="rId16"/>
    <p:sldId id="441" r:id="rId17"/>
    <p:sldId id="442" r:id="rId18"/>
    <p:sldId id="443" r:id="rId19"/>
    <p:sldId id="445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78" r:id="rId31"/>
    <p:sldId id="528" r:id="rId32"/>
    <p:sldId id="527" r:id="rId33"/>
    <p:sldId id="533" r:id="rId34"/>
    <p:sldId id="531" r:id="rId35"/>
    <p:sldId id="532" r:id="rId36"/>
    <p:sldId id="257" r:id="rId37"/>
    <p:sldId id="544" r:id="rId38"/>
    <p:sldId id="258" r:id="rId39"/>
    <p:sldId id="259" r:id="rId40"/>
    <p:sldId id="260" r:id="rId41"/>
    <p:sldId id="261" r:id="rId42"/>
    <p:sldId id="262" r:id="rId43"/>
    <p:sldId id="263" r:id="rId44"/>
    <p:sldId id="264" r:id="rId45"/>
    <p:sldId id="265" r:id="rId46"/>
    <p:sldId id="537" r:id="rId47"/>
    <p:sldId id="538" r:id="rId48"/>
    <p:sldId id="266" r:id="rId49"/>
    <p:sldId id="267" r:id="rId50"/>
    <p:sldId id="268" r:id="rId51"/>
    <p:sldId id="535" r:id="rId52"/>
    <p:sldId id="269" r:id="rId53"/>
    <p:sldId id="542" r:id="rId54"/>
    <p:sldId id="540" r:id="rId55"/>
    <p:sldId id="541" r:id="rId56"/>
    <p:sldId id="543" r:id="rId57"/>
    <p:sldId id="53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73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80BA7-4243-4A4F-8FFC-ABBAF3C41570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C8C93-411F-4C63-A249-C6851A74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2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B048D40-221B-48B2-8CEC-ADACF2F25CC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6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87B09A7-168B-4B28-8826-21C66F5B82D0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73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32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03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78E4DCF-7C88-4A35-AF44-05315962B91D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97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DE5257-3111-4FC9-86B5-281EFB95D10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73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E3F90C-E718-4FBE-AD97-A4CAE977D743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3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4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3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97DADE1-C642-44DE-9D3D-1B6C93818E3C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E7F1D21-DC8E-446F-8784-9161035B7044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92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59CE070-A71D-4584-8005-E09703AA120B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0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EA227BE-13F7-44BD-8654-53E1B938194A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61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1AC14D-DF7B-4FC8-B5BA-B055E1EDADE2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58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3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9BF0C7-8939-40AF-9DA9-9250D1EA30E8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2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F337BC-1CE5-437B-ACFC-146135A869ED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98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938DAF4-EF0D-4965-8C04-F5FB5720B3CC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93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</a:rPr>
              <a:t>FIXME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A351EF9-F7EA-8D4A-A1A6-A98CD043FE93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851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103e2ee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103e2ee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you all know, A popular framework for learning cis-regulatory syntax are sequence to function models that take in DNA and predict some experimental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a lot of the cis-regulatory grammar is shared across cell types and assays, a common design decision today is to make DL models multi task, meaning given a sequence they will make predictions across 100s Or thousands of tasks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12c9e30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312c9e30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But, as we all know models can make inaccurate predictions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have been a string of recent-ish works that have highlighted how models like Enformer can fail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C330106-4141-4A18-BE2B-1ABAD7E07E81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20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103e2ee5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103e2ee5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one more experiment we can do to investigate feature leakage is motif insertion.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I’ve plotted enformers predictions for a fibroblast task. Fibroblasts are a nice example to look at OCT-SOX feature leakage because they famously don’t express it or they would be stem cells.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we can insert OCT-SOX motifs near the predicted peak and observe what happens.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find that, Enformer’s predicts a smaller peak as the motifs are added.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5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1205F07-7E62-4CB6-96BB-4B88102D45DC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8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03A067B-F0EC-4AEA-B7A5-B3B86CA515BD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C2F1685-AC5D-4E47-9C8E-EFFDCB4799D4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0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0970" indent="-374737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1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3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76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1E455D-0247-4CCE-8682-8EAED5DD6CE4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3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7BD1-4FA1-494C-8B85-AD8B815B0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B0F4-7D78-8249-BC0F-73AFC8700945}" type="datetime1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224F-FDF3-884E-AB2D-2D2DD1263EE3}" type="datetime1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C381-096D-8A45-B191-3016E5D57E1A}" type="datetime1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2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2413000" y="177800"/>
            <a:ext cx="7353300" cy="1714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algn="ctr" defTabSz="406400">
              <a:lnSpc>
                <a:spcPct val="100000"/>
              </a:lnSpc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"/>
          </p:nvPr>
        </p:nvSpPr>
        <p:spPr>
          <a:xfrm>
            <a:off x="2413000" y="1943100"/>
            <a:ext cx="7353300" cy="4013200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889000" indent="-571500" defTabSz="406400">
              <a:lnSpc>
                <a:spcPct val="100000"/>
              </a:lnSpc>
              <a:spcBef>
                <a:spcPts val="1700"/>
              </a:spcBef>
              <a:buSzPct val="171000"/>
              <a:buFontTx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 defTabSz="406400">
              <a:lnSpc>
                <a:spcPct val="100000"/>
              </a:lnSpc>
              <a:spcBef>
                <a:spcPts val="1700"/>
              </a:spcBef>
              <a:buSzPct val="171000"/>
              <a:buFontTx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 defTabSz="406400">
              <a:lnSpc>
                <a:spcPct val="100000"/>
              </a:lnSpc>
              <a:spcBef>
                <a:spcPts val="1700"/>
              </a:spcBef>
              <a:buSzPct val="171000"/>
              <a:buFontTx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 defTabSz="406400">
              <a:lnSpc>
                <a:spcPct val="100000"/>
              </a:lnSpc>
              <a:spcBef>
                <a:spcPts val="1700"/>
              </a:spcBef>
              <a:buSzPct val="171000"/>
              <a:buFontTx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 defTabSz="406400">
              <a:lnSpc>
                <a:spcPct val="100000"/>
              </a:lnSpc>
              <a:spcBef>
                <a:spcPts val="1700"/>
              </a:spcBef>
              <a:buSzPct val="171000"/>
              <a:buFontTx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5956300" y="6489700"/>
            <a:ext cx="266700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4900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401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2534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0755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824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0799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7974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522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14C3-1952-9340-A418-D90529317FAD}" type="datetime1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25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329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7482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5112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681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32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95823-7BA0-8A44-8BDE-528C11624202}" type="datetime1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1144A-5B78-D74C-9357-C45936FD78B3}" type="datetime1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D7984-BDC2-E34D-AA1D-5BF0E8E9DD9C}" type="datetime1">
              <a:rPr lang="en-US" smtClean="0"/>
              <a:t>4/28/26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E15C-D696-9046-8ED4-4C375798657B}" type="datetime1">
              <a:rPr lang="en-US" smtClean="0"/>
              <a:t>4/28/26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2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23E1-218A-2D4C-9145-FF7B629BEB64}" type="datetime1">
              <a:rPr lang="en-US" smtClean="0"/>
              <a:t>4/28/26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C03B-E745-0B41-9770-9A030C06D16C}" type="datetime1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1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3159-BCAA-C941-AB95-7DE35BA19091}" type="datetime1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85BE-A99E-A640-A8DA-077426EEC721}" type="datetime1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3CC51-F7EB-49F1-B225-07103A12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Font typeface="Montserrat"/>
              <a:buNone/>
              <a:defRPr sz="280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r>
              <a:rPr lang="en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5954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earningbook.org/" TargetMode="External"/><Relationship Id="rId7" Type="http://schemas.openxmlformats.org/officeDocument/2006/relationships/hyperlink" Target="https://www.amazon.com/gp/aw/d/1617295264/?_encoding=UTF8&amp;pd_rd_plhdr=t&amp;aaxitk=a71f04380f3a8551ff65a383f6f4c880&amp;hsa_cr_id=0&amp;qid=1744169773&amp;sr=1-2-9e67e56a-6f64-441f-a281-df67fc737124&amp;ref_=sbx_be_s_sparkle_dlcd_asin_1_img&amp;pd_rd_w=CMU5T&amp;content-id=amzn1.sym.8591358d-1345-4efd-9d50-5bd4e69cd942%3Aamzn1.sym.8591358d-1345-4efd-9d50-5bd4e69cd942&amp;pf_rd_p=8591358d-1345-4efd-9d50-5bd4e69cd942&amp;pf_rd_r=DWH0X2CRXRMAC4ERXW3J&amp;pd_rd_wg=oFgux&amp;pd_rd_r=8b1afc11-9981-466a-b66c-9f4abb638bbc" TargetMode="External"/><Relationship Id="rId2" Type="http://schemas.openxmlformats.org/officeDocument/2006/relationships/hyperlink" Target="https://en.wikipedia.org/wiki/Support_vector_mach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torch.org/tutorials/beginner/basics/intro.html" TargetMode="External"/><Relationship Id="rId5" Type="http://schemas.openxmlformats.org/officeDocument/2006/relationships/hyperlink" Target="https://udlbook.github.io/udlbook/" TargetMode="External"/><Relationship Id="rId4" Type="http://schemas.openxmlformats.org/officeDocument/2006/relationships/hyperlink" Target="https://www.amazon.com/Deep-Learning-Approach-Andrew-Glassner/dp/1718500726/ref=sr_1_5?crid=39TS732QYJR9D&amp;dib=eyJ2IjoiMSJ9.cA1T-7ElEWbW_BskPzUtD08UzRwvP0CINKg6jX_xEQQvz1fVV52tUKqqn_XaPcC-1XXoIxBjcTPqf3QoOj4r4TJN5Zn6Hv78q27Ko1T35HLd-tKqanzjahsnTB6tAE0MV6txPokrniMGmqOPMXzqu5PIa5xhDQkyrQG0wpn9UN1kOVx7JxtK5Ljig3H0hRbw-TaKI0HraVG7-VL-tLwBlUKVIkk7alTjTCdh9P-W2nHM-ql8dZRQybIuMMSzLjoXH2DiQzgABWYnSl5fmlWhDHspEH3rKQxMXbsFD3--UBk.FEJaYrcBR91Ibcpq8omeCczj72kSoF7PJ6TwEiPRCX8&amp;dib_tag=se&amp;keywords=deep+learning&amp;qid=1744169870&amp;s=books&amp;sprefix=Deep+L%2Cstripbooks%2C163&amp;sr=1-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Supervised learning for transcription factor binding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GENOME 541</a:t>
            </a:r>
          </a:p>
          <a:p>
            <a:r>
              <a:rPr lang="en-US" dirty="0"/>
              <a:t>Prof. William Stafford Noble</a:t>
            </a:r>
          </a:p>
          <a:p>
            <a:r>
              <a:rPr lang="en-US" dirty="0"/>
              <a:t>University of Washington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83302-7ACD-3C01-73C0-EB65F507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3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Concept #2: The maximum margin hyperplane is farthest from any training example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1690688"/>
            <a:ext cx="6842760" cy="499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F12796-C5A8-5A7F-C477-8F3C82C0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Support vectors are the training examples that define the hyperplane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79575"/>
            <a:ext cx="37338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The location of the </a:t>
            </a:r>
            <a:r>
              <a:rPr lang="en-US" sz="2800" dirty="0" err="1"/>
              <a:t>hyperplane</a:t>
            </a:r>
            <a:r>
              <a:rPr lang="en-US" sz="2800" dirty="0"/>
              <a:t> is specified via a weight associated with each training example.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Examples near the </a:t>
            </a:r>
            <a:r>
              <a:rPr lang="en-US" sz="2800" dirty="0" err="1"/>
              <a:t>hyperplane</a:t>
            </a:r>
            <a:r>
              <a:rPr lang="en-US" sz="2800" dirty="0"/>
              <a:t> receive non-zero weights and are called </a:t>
            </a:r>
            <a:r>
              <a:rPr lang="en-US" sz="2800" i="1" dirty="0"/>
              <a:t>support vectors.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2955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24" y="1760563"/>
            <a:ext cx="6298376" cy="469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DD7B2-F710-085A-613E-0C7813E0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Incorrectly measured or incorrectly labeled data is challenging</a:t>
            </a: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8306"/>
            <a:ext cx="5486400" cy="386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8306"/>
            <a:ext cx="5486400" cy="394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5834979"/>
            <a:ext cx="461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 separating </a:t>
            </a:r>
            <a:r>
              <a:rPr lang="en-US" sz="2000" dirty="0" err="1"/>
              <a:t>hyperplane</a:t>
            </a:r>
            <a:r>
              <a:rPr lang="en-US" sz="2000" dirty="0"/>
              <a:t> exists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4720" y="5834979"/>
            <a:ext cx="368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separating </a:t>
            </a:r>
            <a:r>
              <a:rPr lang="en-US" sz="2000" dirty="0" err="1"/>
              <a:t>hyperplane</a:t>
            </a:r>
            <a:r>
              <a:rPr lang="en-US" sz="2000" dirty="0"/>
              <a:t> does not generalize well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71073-F7FA-B33A-9E6B-CB92A46B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r>
              <a:rPr lang="en-US" dirty="0"/>
              <a:t>Concept #3: Soft margin penalizes misclassifications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1022270" y="1752600"/>
            <a:ext cx="4841172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When no separating hyperplane exists, the SVM uses a soft margin hyperplane with minimal cost.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 parameter C specifies the relative cost of a misclassification versus the size of the margin.</a:t>
            </a:r>
            <a:endParaRPr lang="en-US" sz="2800" i="1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955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35067A-E770-9E87-1470-CA52FA78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60" y="1690688"/>
            <a:ext cx="5486400" cy="386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AFBCEA-79B1-F406-8FFB-D6362734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5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margin handles noisy training data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" y="1873568"/>
            <a:ext cx="5809931" cy="423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3568"/>
            <a:ext cx="5821160" cy="420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AF8B7-9AB8-5DDC-20A2-06E52F5C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58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data cannot be separated by a hyperplane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4" y="1810759"/>
            <a:ext cx="5486400" cy="427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2670"/>
            <a:ext cx="5486400" cy="453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11F95-50AA-D741-879A-81DF7A5609D0}"/>
              </a:ext>
            </a:extLst>
          </p:cNvPr>
          <p:cNvSpPr txBox="1"/>
          <p:nvPr/>
        </p:nvSpPr>
        <p:spPr>
          <a:xfrm>
            <a:off x="3827813" y="6335197"/>
            <a:ext cx="3708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1D, a hyperplane is just a point.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06FCE-0215-FBC8-EF34-0561E00B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2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mathematically add a dimension to separate previously non-separable data</a:t>
            </a: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48" y="1683798"/>
            <a:ext cx="6791140" cy="517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D7644E-4989-A2F3-CCC6-B04AD478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SVMs map the data from the input space to a higher-dimensional feature space.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>
            <a:off x="7772400" y="17526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1" name="Line 5"/>
          <p:cNvSpPr>
            <a:spLocks noChangeShapeType="1"/>
          </p:cNvSpPr>
          <p:nvPr/>
        </p:nvSpPr>
        <p:spPr bwMode="auto">
          <a:xfrm>
            <a:off x="6324600" y="33528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955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11623" name="Line 7"/>
          <p:cNvSpPr>
            <a:spLocks noChangeShapeType="1"/>
          </p:cNvSpPr>
          <p:nvPr/>
        </p:nvSpPr>
        <p:spPr bwMode="auto">
          <a:xfrm flipV="1">
            <a:off x="6477000" y="1600200"/>
            <a:ext cx="1676400" cy="33528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4" name="Oval 8"/>
          <p:cNvSpPr>
            <a:spLocks noChangeArrowheads="1"/>
          </p:cNvSpPr>
          <p:nvPr/>
        </p:nvSpPr>
        <p:spPr bwMode="auto">
          <a:xfrm>
            <a:off x="6781800" y="2971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Oval 9"/>
          <p:cNvSpPr>
            <a:spLocks noChangeArrowheads="1"/>
          </p:cNvSpPr>
          <p:nvPr/>
        </p:nvSpPr>
        <p:spPr bwMode="auto">
          <a:xfrm>
            <a:off x="7239000" y="2057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Oval 10"/>
          <p:cNvSpPr>
            <a:spLocks noChangeArrowheads="1"/>
          </p:cNvSpPr>
          <p:nvPr/>
        </p:nvSpPr>
        <p:spPr bwMode="auto">
          <a:xfrm>
            <a:off x="6553200" y="198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Oval 11"/>
          <p:cNvSpPr>
            <a:spLocks noChangeArrowheads="1"/>
          </p:cNvSpPr>
          <p:nvPr/>
        </p:nvSpPr>
        <p:spPr bwMode="auto">
          <a:xfrm>
            <a:off x="8077200" y="2819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Oval 12"/>
          <p:cNvSpPr>
            <a:spLocks noChangeArrowheads="1"/>
          </p:cNvSpPr>
          <p:nvPr/>
        </p:nvSpPr>
        <p:spPr bwMode="auto">
          <a:xfrm>
            <a:off x="85344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3886200" y="1764475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0" name="Oval 14"/>
          <p:cNvSpPr>
            <a:spLocks noChangeArrowheads="1"/>
          </p:cNvSpPr>
          <p:nvPr/>
        </p:nvSpPr>
        <p:spPr bwMode="auto">
          <a:xfrm>
            <a:off x="3886200" y="2971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1" name="Oval 15"/>
          <p:cNvSpPr>
            <a:spLocks noChangeArrowheads="1"/>
          </p:cNvSpPr>
          <p:nvPr/>
        </p:nvSpPr>
        <p:spPr bwMode="auto">
          <a:xfrm>
            <a:off x="3886200" y="2057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Oval 16"/>
          <p:cNvSpPr>
            <a:spLocks noChangeArrowheads="1"/>
          </p:cNvSpPr>
          <p:nvPr/>
        </p:nvSpPr>
        <p:spPr bwMode="auto">
          <a:xfrm>
            <a:off x="3886200" y="198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3" name="Oval 17"/>
          <p:cNvSpPr>
            <a:spLocks noChangeArrowheads="1"/>
          </p:cNvSpPr>
          <p:nvPr/>
        </p:nvSpPr>
        <p:spPr bwMode="auto">
          <a:xfrm>
            <a:off x="3886200" y="2819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4" name="Oval 18"/>
          <p:cNvSpPr>
            <a:spLocks noChangeArrowheads="1"/>
          </p:cNvSpPr>
          <p:nvPr/>
        </p:nvSpPr>
        <p:spPr bwMode="auto">
          <a:xfrm>
            <a:off x="3886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AutoShape 19"/>
          <p:cNvSpPr>
            <a:spLocks noChangeArrowheads="1"/>
          </p:cNvSpPr>
          <p:nvPr/>
        </p:nvSpPr>
        <p:spPr bwMode="auto">
          <a:xfrm>
            <a:off x="4724400" y="32766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2A730-C743-2A40-BF7F-0245FBC4D1A5}"/>
              </a:ext>
            </a:extLst>
          </p:cNvPr>
          <p:cNvSpPr txBox="1"/>
          <p:nvPr/>
        </p:nvSpPr>
        <p:spPr>
          <a:xfrm>
            <a:off x="3227635" y="574354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Input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358DB-97C6-694E-B0E2-19EDCE312A28}"/>
              </a:ext>
            </a:extLst>
          </p:cNvPr>
          <p:cNvSpPr txBox="1"/>
          <p:nvPr/>
        </p:nvSpPr>
        <p:spPr>
          <a:xfrm>
            <a:off x="7077694" y="5749483"/>
            <a:ext cx="1638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Feature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D44AC-E7D9-AFAE-0C01-647FC0B8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Concept #4: Adding a kernel function allows the SVM to be nonlinear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The kernel function replaces the dot product operation</a:t>
            </a:r>
            <a:endParaRPr lang="en-US" sz="2800" dirty="0"/>
          </a:p>
          <a:p>
            <a:pPr eaLnBrk="1" hangingPunct="1"/>
            <a:r>
              <a:rPr lang="en-US" sz="2800" dirty="0"/>
              <a:t>Consider two training examples A = (a</a:t>
            </a:r>
            <a:r>
              <a:rPr lang="en-US" sz="2800" baseline="-25000" dirty="0"/>
              <a:t>1</a:t>
            </a:r>
            <a:r>
              <a:rPr lang="en-US" sz="2800" dirty="0"/>
              <a:t>, a</a:t>
            </a:r>
            <a:r>
              <a:rPr lang="en-US" sz="2800" baseline="-25000" dirty="0"/>
              <a:t>2</a:t>
            </a:r>
            <a:r>
              <a:rPr lang="en-US" sz="2800" dirty="0"/>
              <a:t>) and B = (b</a:t>
            </a:r>
            <a:r>
              <a:rPr lang="en-US" sz="2800" baseline="-25000" dirty="0"/>
              <a:t>1</a:t>
            </a:r>
            <a:r>
              <a:rPr lang="en-US" sz="2800" dirty="0"/>
              <a:t>, b</a:t>
            </a:r>
            <a:r>
              <a:rPr lang="en-US" sz="2800" baseline="-25000" dirty="0"/>
              <a:t>2</a:t>
            </a:r>
            <a:r>
              <a:rPr lang="en-US" sz="2800" dirty="0"/>
              <a:t>).</a:t>
            </a:r>
          </a:p>
          <a:p>
            <a:pPr eaLnBrk="1" hangingPunct="1"/>
            <a:r>
              <a:rPr lang="en-US" sz="2800" dirty="0"/>
              <a:t>Define a mapping from input space to feature space: </a:t>
            </a:r>
            <a:r>
              <a:rPr lang="en-US" sz="2800" dirty="0">
                <a:sym typeface="Symbol" charset="2"/>
              </a:rPr>
              <a:t>(X) = (x</a:t>
            </a:r>
            <a:r>
              <a:rPr lang="en-US" sz="2800" baseline="-25000" dirty="0">
                <a:sym typeface="Symbol" charset="2"/>
              </a:rPr>
              <a:t>1</a:t>
            </a:r>
            <a:r>
              <a:rPr lang="en-US" sz="2800" dirty="0">
                <a:sym typeface="Symbol" charset="2"/>
              </a:rPr>
              <a:t>x</a:t>
            </a:r>
            <a:r>
              <a:rPr lang="en-US" sz="2800" baseline="-25000" dirty="0">
                <a:sym typeface="Symbol" charset="2"/>
              </a:rPr>
              <a:t>1</a:t>
            </a:r>
            <a:r>
              <a:rPr lang="en-US" sz="2800" dirty="0">
                <a:sym typeface="Symbol" charset="2"/>
              </a:rPr>
              <a:t>, x</a:t>
            </a:r>
            <a:r>
              <a:rPr lang="en-US" sz="2800" baseline="-25000" dirty="0">
                <a:sym typeface="Symbol" charset="2"/>
              </a:rPr>
              <a:t>1</a:t>
            </a:r>
            <a:r>
              <a:rPr lang="en-US" sz="2800" dirty="0">
                <a:sym typeface="Symbol" charset="2"/>
              </a:rPr>
              <a:t>x</a:t>
            </a:r>
            <a:r>
              <a:rPr lang="en-US" sz="2800" baseline="-25000" dirty="0">
                <a:sym typeface="Symbol" charset="2"/>
              </a:rPr>
              <a:t>2</a:t>
            </a:r>
            <a:r>
              <a:rPr lang="en-US" sz="2800" dirty="0">
                <a:sym typeface="Symbol" charset="2"/>
              </a:rPr>
              <a:t>, x</a:t>
            </a:r>
            <a:r>
              <a:rPr lang="en-US" sz="2800" baseline="-25000" dirty="0">
                <a:sym typeface="Symbol" charset="2"/>
              </a:rPr>
              <a:t>2</a:t>
            </a:r>
            <a:r>
              <a:rPr lang="en-US" sz="2800" dirty="0">
                <a:sym typeface="Symbol" charset="2"/>
              </a:rPr>
              <a:t>x</a:t>
            </a:r>
            <a:r>
              <a:rPr lang="en-US" sz="2800" baseline="-25000" dirty="0">
                <a:sym typeface="Symbol" charset="2"/>
              </a:rPr>
              <a:t>1</a:t>
            </a:r>
            <a:r>
              <a:rPr lang="en-US" sz="2800" dirty="0">
                <a:sym typeface="Symbol" charset="2"/>
              </a:rPr>
              <a:t>, x</a:t>
            </a:r>
            <a:r>
              <a:rPr lang="en-US" sz="2800" baseline="-25000" dirty="0">
                <a:sym typeface="Symbol" charset="2"/>
              </a:rPr>
              <a:t>2</a:t>
            </a:r>
            <a:r>
              <a:rPr lang="en-US" sz="2800" dirty="0">
                <a:sym typeface="Symbol" charset="2"/>
              </a:rPr>
              <a:t>x</a:t>
            </a:r>
            <a:r>
              <a:rPr lang="en-US" sz="2800" baseline="-25000" dirty="0">
                <a:sym typeface="Symbol" charset="2"/>
              </a:rPr>
              <a:t>2</a:t>
            </a:r>
            <a:r>
              <a:rPr lang="en-US" sz="2800" dirty="0">
                <a:sym typeface="Symbol" charset="2"/>
              </a:rPr>
              <a:t>)</a:t>
            </a:r>
          </a:p>
          <a:p>
            <a:pPr eaLnBrk="1" hangingPunct="1"/>
            <a:r>
              <a:rPr lang="en-US" sz="2800" dirty="0">
                <a:sym typeface="Symbol" charset="2"/>
              </a:rPr>
              <a:t>Let K(X,Y) = (X </a:t>
            </a:r>
            <a:r>
              <a:rPr lang="en-US" sz="2800" dirty="0">
                <a:cs typeface="Times New Roman" charset="0"/>
                <a:sym typeface="Symbol" charset="2"/>
              </a:rPr>
              <a:t>•</a:t>
            </a:r>
            <a:r>
              <a:rPr lang="en-US" sz="2800" dirty="0">
                <a:sym typeface="Symbol" charset="2"/>
              </a:rPr>
              <a:t> Y)</a:t>
            </a:r>
            <a:r>
              <a:rPr lang="en-US" sz="2800" baseline="30000" dirty="0">
                <a:sym typeface="Symbol" charset="2"/>
              </a:rPr>
              <a:t>2</a:t>
            </a:r>
            <a:r>
              <a:rPr lang="en-US" sz="2800" dirty="0">
                <a:sym typeface="Symbol" charset="2"/>
              </a:rPr>
              <a:t> </a:t>
            </a:r>
          </a:p>
          <a:p>
            <a:pPr eaLnBrk="1" hangingPunct="1"/>
            <a:r>
              <a:rPr lang="en-US" sz="2800" dirty="0">
                <a:sym typeface="Symbol" charset="2"/>
              </a:rPr>
              <a:t>Write (A) </a:t>
            </a:r>
            <a:r>
              <a:rPr lang="en-US" sz="2800" dirty="0">
                <a:cs typeface="Times New Roman" charset="0"/>
                <a:sym typeface="Symbol" charset="2"/>
              </a:rPr>
              <a:t>•</a:t>
            </a:r>
            <a:r>
              <a:rPr lang="en-US" sz="2800" dirty="0">
                <a:sym typeface="Symbol" charset="2"/>
              </a:rPr>
              <a:t> (B) in terms of K.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17A5D-AD1A-7FBD-E6F7-501DB454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Kernel function as dot product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ym typeface="Symbol" charset="2"/>
              </a:rPr>
              <a:t>(A) 	= </a:t>
            </a:r>
            <a:r>
              <a:rPr lang="en-US" dirty="0"/>
              <a:t>(a</a:t>
            </a:r>
            <a:r>
              <a:rPr lang="en-US" baseline="-25000" dirty="0"/>
              <a:t>1 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, 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, a</a:t>
            </a:r>
            <a:r>
              <a:rPr lang="en-US" baseline="-25000" dirty="0"/>
              <a:t>2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, a</a:t>
            </a:r>
            <a:r>
              <a:rPr lang="en-US" baseline="-25000" dirty="0"/>
              <a:t>2</a:t>
            </a:r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  <a:p>
            <a:r>
              <a:rPr lang="en-US" dirty="0">
                <a:sym typeface="Symbol" charset="2"/>
              </a:rPr>
              <a:t>(B) = </a:t>
            </a:r>
            <a:r>
              <a:rPr lang="en-US" dirty="0"/>
              <a:t>(b</a:t>
            </a:r>
            <a:r>
              <a:rPr lang="en-US" baseline="-25000" dirty="0"/>
              <a:t>1 </a:t>
            </a:r>
            <a:r>
              <a:rPr lang="en-US" dirty="0"/>
              <a:t>b</a:t>
            </a:r>
            <a:r>
              <a:rPr lang="en-US" baseline="-25000" dirty="0"/>
              <a:t>1</a:t>
            </a:r>
            <a:r>
              <a:rPr lang="en-US" dirty="0"/>
              <a:t>, b</a:t>
            </a:r>
            <a:r>
              <a:rPr lang="en-US" baseline="-25000" dirty="0"/>
              <a:t>1</a:t>
            </a:r>
            <a:r>
              <a:rPr lang="en-US" dirty="0"/>
              <a:t>b</a:t>
            </a:r>
            <a:r>
              <a:rPr lang="en-US" baseline="-25000" dirty="0"/>
              <a:t>2</a:t>
            </a:r>
            <a:r>
              <a:rPr lang="en-US" dirty="0"/>
              <a:t>, b</a:t>
            </a:r>
            <a:r>
              <a:rPr lang="en-US" baseline="-25000" dirty="0"/>
              <a:t>2</a:t>
            </a:r>
            <a:r>
              <a:rPr lang="en-US" dirty="0"/>
              <a:t>b</a:t>
            </a:r>
            <a:r>
              <a:rPr lang="en-US" baseline="-25000" dirty="0"/>
              <a:t>1</a:t>
            </a:r>
            <a:r>
              <a:rPr lang="en-US" dirty="0"/>
              <a:t>, b</a:t>
            </a:r>
            <a:r>
              <a:rPr lang="en-US" baseline="-25000" dirty="0"/>
              <a:t>2</a:t>
            </a:r>
            <a:r>
              <a:rPr lang="en-US" dirty="0"/>
              <a:t>b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  <a:p>
            <a:pPr eaLnBrk="1" hangingPunct="1">
              <a:buFontTx/>
              <a:buNone/>
            </a:pPr>
            <a:endParaRPr lang="en-US" sz="2800" dirty="0">
              <a:sym typeface="Symbol" charset="2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sym typeface="Symbol" charset="2"/>
              </a:rPr>
              <a:t>(A) </a:t>
            </a:r>
            <a:r>
              <a:rPr lang="en-US" sz="2800" dirty="0">
                <a:cs typeface="Times New Roman" charset="0"/>
                <a:sym typeface="Symbol" charset="2"/>
              </a:rPr>
              <a:t>•</a:t>
            </a:r>
            <a:r>
              <a:rPr lang="en-US" sz="2800" dirty="0">
                <a:sym typeface="Symbol" charset="2"/>
              </a:rPr>
              <a:t> (B) </a:t>
            </a:r>
          </a:p>
          <a:p>
            <a:pPr eaLnBrk="1" hangingPunct="1">
              <a:buFontTx/>
              <a:buNone/>
            </a:pPr>
            <a:r>
              <a:rPr lang="en-US" sz="2800" dirty="0">
                <a:sym typeface="Symbol" charset="2"/>
              </a:rPr>
              <a:t>	= </a:t>
            </a:r>
            <a:r>
              <a:rPr lang="en-US" sz="2800" dirty="0"/>
              <a:t>(a</a:t>
            </a:r>
            <a:r>
              <a:rPr lang="en-US" sz="2800" baseline="-25000" dirty="0"/>
              <a:t>1 </a:t>
            </a:r>
            <a:r>
              <a:rPr lang="en-US" sz="2800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, a</a:t>
            </a:r>
            <a:r>
              <a:rPr lang="en-US" sz="2800" baseline="-25000" dirty="0"/>
              <a:t>1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, a</a:t>
            </a:r>
            <a:r>
              <a:rPr lang="en-US" sz="2800" baseline="-25000" dirty="0"/>
              <a:t>2</a:t>
            </a:r>
            <a:r>
              <a:rPr lang="en-US" sz="2800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, a</a:t>
            </a:r>
            <a:r>
              <a:rPr lang="en-US" sz="2800" baseline="-25000" dirty="0"/>
              <a:t>2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) </a:t>
            </a:r>
            <a:r>
              <a:rPr lang="en-US" sz="2800" dirty="0">
                <a:cs typeface="Times New Roman" charset="0"/>
                <a:sym typeface="Symbol" charset="2"/>
              </a:rPr>
              <a:t>• </a:t>
            </a:r>
            <a:r>
              <a:rPr lang="en-US" sz="2800" dirty="0"/>
              <a:t>(b</a:t>
            </a:r>
            <a:r>
              <a:rPr lang="en-US" sz="2800" baseline="-25000" dirty="0"/>
              <a:t>1 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, b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, b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, b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  <a:r>
              <a:rPr lang="en-US" dirty="0"/>
              <a:t> </a:t>
            </a:r>
          </a:p>
          <a:p>
            <a:pPr eaLnBrk="1" hangingPunct="1">
              <a:buFontTx/>
              <a:buNone/>
            </a:pPr>
            <a:r>
              <a:rPr lang="en-US" sz="2800" dirty="0"/>
              <a:t>	= a</a:t>
            </a:r>
            <a:r>
              <a:rPr lang="en-US" sz="2800" baseline="-25000" dirty="0"/>
              <a:t>1</a:t>
            </a:r>
            <a:r>
              <a:rPr lang="en-US" sz="2800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 </a:t>
            </a:r>
            <a:r>
              <a:rPr lang="en-US" sz="2800" dirty="0"/>
              <a:t>+ a</a:t>
            </a:r>
            <a:r>
              <a:rPr lang="en-US" sz="2800" baseline="-25000" dirty="0"/>
              <a:t>1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 + a</a:t>
            </a:r>
            <a:r>
              <a:rPr lang="en-US" sz="2800" baseline="-25000" dirty="0"/>
              <a:t>2</a:t>
            </a:r>
            <a:r>
              <a:rPr lang="en-US" sz="2800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1 </a:t>
            </a:r>
            <a:r>
              <a:rPr lang="en-US" sz="2800" dirty="0"/>
              <a:t>+ a</a:t>
            </a:r>
            <a:r>
              <a:rPr lang="en-US" sz="2800" baseline="-25000" dirty="0"/>
              <a:t>2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</a:p>
          <a:p>
            <a:pPr eaLnBrk="1" hangingPunct="1">
              <a:buFontTx/>
              <a:buNone/>
            </a:pPr>
            <a:r>
              <a:rPr lang="en-US" sz="2800" baseline="-25000" dirty="0"/>
              <a:t>	</a:t>
            </a:r>
            <a:r>
              <a:rPr lang="en-US" sz="2800" dirty="0"/>
              <a:t>= 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 </a:t>
            </a:r>
            <a:r>
              <a:rPr lang="en-US" sz="2800" dirty="0"/>
              <a:t>+ 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 + 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 </a:t>
            </a:r>
            <a:r>
              <a:rPr lang="en-US" sz="2800" dirty="0"/>
              <a:t>+ 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</a:p>
          <a:p>
            <a:pPr eaLnBrk="1" hangingPunct="1">
              <a:buFontTx/>
              <a:buNone/>
            </a:pPr>
            <a:r>
              <a:rPr lang="en-US" sz="2800" baseline="-25000" dirty="0"/>
              <a:t>	</a:t>
            </a:r>
            <a:r>
              <a:rPr lang="en-US" sz="2800" dirty="0"/>
              <a:t>= (a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 </a:t>
            </a:r>
            <a:r>
              <a:rPr lang="en-US" sz="2800" dirty="0"/>
              <a:t>+ 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) (a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 </a:t>
            </a:r>
            <a:r>
              <a:rPr lang="en-US" sz="2800" dirty="0"/>
              <a:t>+ a</a:t>
            </a:r>
            <a:r>
              <a:rPr lang="en-US" sz="2800" baseline="-25000" dirty="0"/>
              <a:t>2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) </a:t>
            </a:r>
          </a:p>
          <a:p>
            <a:pPr eaLnBrk="1" hangingPunct="1">
              <a:buFontTx/>
              <a:buNone/>
            </a:pPr>
            <a:r>
              <a:rPr lang="en-US" sz="2800" dirty="0"/>
              <a:t>	= [(a</a:t>
            </a:r>
            <a:r>
              <a:rPr lang="en-US" sz="2800" baseline="-25000" dirty="0"/>
              <a:t>1</a:t>
            </a:r>
            <a:r>
              <a:rPr lang="en-US" sz="2800" dirty="0"/>
              <a:t>,</a:t>
            </a:r>
            <a:r>
              <a:rPr lang="en-US" sz="2800" baseline="-25000" dirty="0"/>
              <a:t> </a:t>
            </a:r>
            <a:r>
              <a:rPr lang="en-US" sz="2800" dirty="0"/>
              <a:t>a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  <a:r>
              <a:rPr lang="en-US" sz="2400" dirty="0"/>
              <a:t> </a:t>
            </a:r>
            <a:r>
              <a:rPr lang="en-US" sz="2400" dirty="0">
                <a:cs typeface="Times New Roman" charset="0"/>
                <a:sym typeface="Symbol" charset="2"/>
              </a:rPr>
              <a:t>• </a:t>
            </a:r>
            <a:r>
              <a:rPr lang="en-US" sz="2800" dirty="0"/>
              <a:t>(b</a:t>
            </a:r>
            <a:r>
              <a:rPr lang="en-US" sz="2800" baseline="-25000" dirty="0"/>
              <a:t>1</a:t>
            </a:r>
            <a:r>
              <a:rPr lang="en-US" sz="2800" dirty="0"/>
              <a:t>,</a:t>
            </a:r>
            <a:r>
              <a:rPr lang="en-US" sz="2800" baseline="-25000" dirty="0"/>
              <a:t> </a:t>
            </a: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)]</a:t>
            </a:r>
            <a:r>
              <a:rPr lang="en-US" sz="2800" baseline="30000" dirty="0"/>
              <a:t>2</a:t>
            </a:r>
            <a:r>
              <a:rPr lang="en-US" sz="2400" dirty="0">
                <a:cs typeface="Times New Roman" charset="0"/>
                <a:sym typeface="Symbol" charset="2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dirty="0">
                <a:cs typeface="Times New Roman" charset="0"/>
                <a:sym typeface="Symbol" charset="2"/>
              </a:rPr>
              <a:t>	= (A • B)</a:t>
            </a:r>
            <a:r>
              <a:rPr lang="en-US" sz="2400" baseline="30000" dirty="0">
                <a:cs typeface="Times New Roman" charset="0"/>
                <a:sym typeface="Symbol" charset="2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sz="2400" dirty="0">
                <a:cs typeface="Times New Roman" charset="0"/>
                <a:sym typeface="Symbol" charset="2"/>
              </a:rPr>
              <a:t>	= K(A, B)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D3DF08-D4D6-2C9F-47A2-4228461F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47DA93-1A8F-124D-9125-27A3F6FD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Di-mismatch kernel SVM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68090-96F1-DD47-B448-73DD1893D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Phaedra </a:t>
            </a:r>
            <a:r>
              <a:rPr lang="en-US" dirty="0" err="1"/>
              <a:t>Agius</a:t>
            </a:r>
            <a:r>
              <a:rPr lang="en-US" dirty="0"/>
              <a:t>, Aaron </a:t>
            </a:r>
            <a:r>
              <a:rPr lang="en-US" dirty="0" err="1"/>
              <a:t>Arvey</a:t>
            </a:r>
            <a:r>
              <a:rPr lang="en-US" dirty="0"/>
              <a:t>, William Chang, William Stafford Noble, Christina Leslie. “High Resolution Models of Transcription Factor-DNA Affinities Improve In Vitro and In Vivo Binding Predictions.” </a:t>
            </a:r>
            <a:r>
              <a:rPr lang="en-US" i="1" dirty="0"/>
              <a:t>PLOS Computational Biology,</a:t>
            </a:r>
            <a:r>
              <a:rPr lang="en-US" dirty="0"/>
              <a:t> 2012.</a:t>
            </a:r>
          </a:p>
          <a:p>
            <a:r>
              <a:rPr lang="en-US" dirty="0"/>
              <a:t>William Noble. “What is a support vector machine?” </a:t>
            </a:r>
            <a:r>
              <a:rPr lang="en-US" i="1" dirty="0"/>
              <a:t>Nature Biotechnology</a:t>
            </a:r>
            <a:r>
              <a:rPr lang="en-US" dirty="0"/>
              <a:t>, 2006.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A0293-C1AB-6D6B-56EE-0E0D8106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70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in 2D with a 4D kernel</a:t>
            </a: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7010400" cy="516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E2C456-4504-11C7-B8A2-278541671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Kernelizing</a:t>
            </a:r>
            <a:r>
              <a:rPr lang="en-US" dirty="0"/>
              <a:t>” Euclidean distance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286000" y="1524000"/>
          <a:ext cx="7324912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49500" imgH="1295400" progId="Equation.3">
                  <p:embed/>
                </p:oleObj>
              </mc:Choice>
              <mc:Fallback>
                <p:oleObj name="Equation" r:id="rId3" imgW="2349500" imgH="12954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1524000"/>
                        <a:ext cx="7324912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1B6EF-9739-F86C-FAEC-A728E678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80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Kernel function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kernel function plays the role of the dot product operation in the feature space.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mapping from input to feature space is implicit.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Using a kernel function avoids representing the feature space vectors explicitly.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Any continuous, positive semi-definite function can act as a kernel function.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6086168"/>
            <a:ext cx="8515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Proof of Mercer’s Theorem: Intro to SVMs by </a:t>
            </a:r>
            <a:r>
              <a:rPr lang="en-US" sz="1600" dirty="0" err="1"/>
              <a:t>Cristianini</a:t>
            </a:r>
            <a:r>
              <a:rPr lang="en-US" sz="1600" dirty="0"/>
              <a:t> and </a:t>
            </a:r>
            <a:r>
              <a:rPr lang="en-US" sz="1600" dirty="0" err="1"/>
              <a:t>Shawe</a:t>
            </a:r>
            <a:r>
              <a:rPr lang="en-US" sz="1600" dirty="0"/>
              <a:t>-Taylor, 2000, pp. 33-35.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1FF7E-F871-7B7C-B266-1E67E68A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30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" descr="linearSV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 b="16687"/>
          <a:stretch/>
        </p:blipFill>
        <p:spPr bwMode="auto">
          <a:xfrm>
            <a:off x="1352550" y="0"/>
            <a:ext cx="931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6019800" y="2311400"/>
          <a:ext cx="3213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13000" imgH="507960" progId="Equation.3">
                  <p:embed/>
                </p:oleObj>
              </mc:Choice>
              <mc:Fallback>
                <p:oleObj name="Equation" r:id="rId4" imgW="3213000" imgH="507960" progId="Equation.3">
                  <p:embed/>
                  <p:pic>
                    <p:nvPicPr>
                      <p:cNvPr id="136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311400"/>
                        <a:ext cx="3213100" cy="508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4305E-A17B-0D78-0C1C-4F7BFF19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7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2" descr="cubicSV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b="4017"/>
          <a:stretch/>
        </p:blipFill>
        <p:spPr bwMode="auto">
          <a:xfrm>
            <a:off x="1447801" y="0"/>
            <a:ext cx="928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6019800" y="1828800"/>
          <a:ext cx="4165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65560" imgH="596880" progId="Equation.3">
                  <p:embed/>
                </p:oleObj>
              </mc:Choice>
              <mc:Fallback>
                <p:oleObj name="Equation" r:id="rId4" imgW="4165560" imgH="596880" progId="Equation.3">
                  <p:embed/>
                  <p:pic>
                    <p:nvPicPr>
                      <p:cNvPr id="138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828800"/>
                        <a:ext cx="4165600" cy="596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D8F3B9-0919-0683-8EA3-B2FEF287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19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2" descr="regionSV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 b="9790"/>
          <a:stretch/>
        </p:blipFill>
        <p:spPr bwMode="auto">
          <a:xfrm>
            <a:off x="1447800" y="0"/>
            <a:ext cx="932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3886200" y="5334000"/>
          <a:ext cx="49022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02120" imgH="1346040" progId="Equation.3">
                  <p:embed/>
                </p:oleObj>
              </mc:Choice>
              <mc:Fallback>
                <p:oleObj name="Equation" r:id="rId4" imgW="4902120" imgH="1346040" progId="Equation.3">
                  <p:embed/>
                  <p:pic>
                    <p:nvPicPr>
                      <p:cNvPr id="140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334000"/>
                        <a:ext cx="4902200" cy="1346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E248D-3B99-00E4-8F43-14A3EDA4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58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447800"/>
            <a:ext cx="7058025" cy="537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r>
              <a:rPr lang="en-US" dirty="0"/>
              <a:t> with a Gaussian kernel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A6D58-C998-CD34-CFE2-82808845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3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SVM learning problem</a:t>
            </a:r>
          </a:p>
        </p:txBody>
      </p:sp>
      <p:graphicFrame>
        <p:nvGraphicFramePr>
          <p:cNvPr id="14438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733800" y="1524000"/>
          <a:ext cx="5638800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98600" imgH="711000" progId="Equation.3">
                  <p:embed/>
                </p:oleObj>
              </mc:Choice>
              <mc:Fallback>
                <p:oleObj name="Equation" r:id="rId3" imgW="2298600" imgH="711000" progId="Equation.3">
                  <p:embed/>
                  <p:pic>
                    <p:nvPicPr>
                      <p:cNvPr id="144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24000"/>
                        <a:ext cx="5638800" cy="17446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50026" y="3778332"/>
            <a:ext cx="8229600" cy="2620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u="sng" dirty="0"/>
              <a:t>Input:</a:t>
            </a:r>
            <a:r>
              <a:rPr lang="en-US" sz="2400" dirty="0"/>
              <a:t> training vectors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… </a:t>
            </a:r>
            <a:r>
              <a:rPr lang="en-US" sz="2400" b="1" dirty="0" err="1"/>
              <a:t>x</a:t>
            </a:r>
            <a:r>
              <a:rPr lang="en-US" sz="2400" baseline="-25000" dirty="0" err="1"/>
              <a:t>n</a:t>
            </a:r>
            <a:r>
              <a:rPr lang="en-US" sz="2400" dirty="0"/>
              <a:t> and labels </a:t>
            </a:r>
            <a:r>
              <a:rPr lang="en-US" sz="2400" i="1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 … </a:t>
            </a:r>
            <a:r>
              <a:rPr lang="en-US" sz="2400" i="1" dirty="0" err="1"/>
              <a:t>y</a:t>
            </a:r>
            <a:r>
              <a:rPr lang="en-US" sz="2400" baseline="-25000" dirty="0" err="1"/>
              <a:t>n</a:t>
            </a:r>
            <a:r>
              <a:rPr lang="en-US" sz="2400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u="sng" dirty="0"/>
              <a:t>Output:</a:t>
            </a:r>
            <a:r>
              <a:rPr lang="en-US" sz="2400" dirty="0"/>
              <a:t> bias </a:t>
            </a:r>
            <a:r>
              <a:rPr lang="en-US" sz="2400" i="1" dirty="0"/>
              <a:t>b</a:t>
            </a:r>
            <a:r>
              <a:rPr lang="en-US" sz="2400" dirty="0"/>
              <a:t> plus one weight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i</a:t>
            </a:r>
            <a:r>
              <a:rPr lang="en-US" sz="2400" dirty="0"/>
              <a:t> per training example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weights specify the location of the separating hyperplane.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optimization problem is a convex, quadratic optimization.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It can be solved using standard packages such as MATLAB.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7BC24-EF0B-283F-CAD4-A18C8C5C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62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SVM prediction architecture, with kernel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105400" y="1295401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Query = x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2895600" y="2743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x</a:t>
            </a:r>
            <a:r>
              <a:rPr lang="en-US" baseline="-25000" dirty="0">
                <a:latin typeface="Times New Roman" charset="0"/>
              </a:rPr>
              <a:t>1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4267200" y="2743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x</a:t>
            </a:r>
            <a:r>
              <a:rPr lang="en-US" baseline="-25000" dirty="0">
                <a:latin typeface="Times New Roman" charset="0"/>
              </a:rPr>
              <a:t>2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5715000" y="2743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x</a:t>
            </a:r>
            <a:r>
              <a:rPr lang="en-US" baseline="-25000" dirty="0">
                <a:latin typeface="Times New Roman" charset="0"/>
              </a:rPr>
              <a:t>3</a:t>
            </a: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8839200" y="2743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charset="0"/>
              </a:rPr>
              <a:t>x</a:t>
            </a:r>
            <a:r>
              <a:rPr lang="en-US" baseline="-25000" dirty="0" err="1">
                <a:latin typeface="Times New Roman" charset="0"/>
              </a:rPr>
              <a:t>n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7239000" y="2743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charset="0"/>
              </a:rPr>
              <a:t>...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3048000" y="3660131"/>
            <a:ext cx="4572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Times New Roman" charset="0"/>
              </a:rPr>
              <a:t>k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419600" y="3657601"/>
            <a:ext cx="457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Times New Roman" charset="0"/>
              </a:rPr>
              <a:t>k</a:t>
            </a:r>
            <a:endParaRPr lang="en-US" dirty="0">
              <a:latin typeface="Times New Roman" charset="0"/>
            </a:endParaRPr>
          </a:p>
        </p:txBody>
      </p:sp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5867400" y="3657601"/>
            <a:ext cx="457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Times New Roman" charset="0"/>
              </a:rPr>
              <a:t>k</a:t>
            </a:r>
            <a:endParaRPr lang="en-US" dirty="0">
              <a:latin typeface="Times New Roman" charset="0"/>
            </a:endParaRPr>
          </a:p>
        </p:txBody>
      </p:sp>
      <p:sp>
        <p:nvSpPr>
          <p:cNvPr id="142348" name="Text Box 12"/>
          <p:cNvSpPr txBox="1">
            <a:spLocks noChangeArrowheads="1"/>
          </p:cNvSpPr>
          <p:nvPr/>
        </p:nvSpPr>
        <p:spPr bwMode="auto">
          <a:xfrm>
            <a:off x="8915400" y="3657601"/>
            <a:ext cx="457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Times New Roman" charset="0"/>
              </a:rPr>
              <a:t>k</a:t>
            </a:r>
            <a:endParaRPr lang="en-US" dirty="0">
              <a:latin typeface="Times New Roman" charset="0"/>
            </a:endParaRPr>
          </a:p>
        </p:txBody>
      </p:sp>
      <p:sp>
        <p:nvSpPr>
          <p:cNvPr id="142350" name="Line 14"/>
          <p:cNvSpPr>
            <a:spLocks noChangeShapeType="1"/>
          </p:cNvSpPr>
          <p:nvPr/>
        </p:nvSpPr>
        <p:spPr bwMode="auto">
          <a:xfrm flipH="1">
            <a:off x="3352800" y="1828800"/>
            <a:ext cx="2590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1" name="Line 15"/>
          <p:cNvSpPr>
            <a:spLocks noChangeShapeType="1"/>
          </p:cNvSpPr>
          <p:nvPr/>
        </p:nvSpPr>
        <p:spPr bwMode="auto">
          <a:xfrm flipH="1">
            <a:off x="4724400" y="1828800"/>
            <a:ext cx="1219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2" name="Line 16"/>
          <p:cNvSpPr>
            <a:spLocks noChangeShapeType="1"/>
          </p:cNvSpPr>
          <p:nvPr/>
        </p:nvSpPr>
        <p:spPr bwMode="auto">
          <a:xfrm>
            <a:off x="5943600" y="1828800"/>
            <a:ext cx="228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3" name="Line 17"/>
          <p:cNvSpPr>
            <a:spLocks noChangeShapeType="1"/>
          </p:cNvSpPr>
          <p:nvPr/>
        </p:nvSpPr>
        <p:spPr bwMode="auto">
          <a:xfrm>
            <a:off x="5943600" y="1828800"/>
            <a:ext cx="2971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4" name="Line 18"/>
          <p:cNvSpPr>
            <a:spLocks noChangeShapeType="1"/>
          </p:cNvSpPr>
          <p:nvPr/>
        </p:nvSpPr>
        <p:spPr bwMode="auto">
          <a:xfrm>
            <a:off x="31242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5" name="Line 19"/>
          <p:cNvSpPr>
            <a:spLocks noChangeShapeType="1"/>
          </p:cNvSpPr>
          <p:nvPr/>
        </p:nvSpPr>
        <p:spPr bwMode="auto">
          <a:xfrm>
            <a:off x="44958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6" name="Line 20"/>
          <p:cNvSpPr>
            <a:spLocks noChangeShapeType="1"/>
          </p:cNvSpPr>
          <p:nvPr/>
        </p:nvSpPr>
        <p:spPr bwMode="auto">
          <a:xfrm>
            <a:off x="59436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7" name="Line 21"/>
          <p:cNvSpPr>
            <a:spLocks noChangeShapeType="1"/>
          </p:cNvSpPr>
          <p:nvPr/>
        </p:nvSpPr>
        <p:spPr bwMode="auto">
          <a:xfrm>
            <a:off x="9067800" y="3124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8" name="Line 22"/>
          <p:cNvSpPr>
            <a:spLocks noChangeShapeType="1"/>
          </p:cNvSpPr>
          <p:nvPr/>
        </p:nvSpPr>
        <p:spPr bwMode="auto">
          <a:xfrm>
            <a:off x="3352800" y="4114800"/>
            <a:ext cx="1828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59" name="Line 23"/>
          <p:cNvSpPr>
            <a:spLocks noChangeShapeType="1"/>
          </p:cNvSpPr>
          <p:nvPr/>
        </p:nvSpPr>
        <p:spPr bwMode="auto">
          <a:xfrm>
            <a:off x="4724400" y="41148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60" name="Line 24"/>
          <p:cNvSpPr>
            <a:spLocks noChangeShapeType="1"/>
          </p:cNvSpPr>
          <p:nvPr/>
        </p:nvSpPr>
        <p:spPr bwMode="auto">
          <a:xfrm flipH="1">
            <a:off x="6019800" y="4114800"/>
            <a:ext cx="76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61" name="Line 25"/>
          <p:cNvSpPr>
            <a:spLocks noChangeShapeType="1"/>
          </p:cNvSpPr>
          <p:nvPr/>
        </p:nvSpPr>
        <p:spPr bwMode="auto">
          <a:xfrm flipH="1">
            <a:off x="6705600" y="4191000"/>
            <a:ext cx="2209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62" name="Text Box 26"/>
          <p:cNvSpPr txBox="1">
            <a:spLocks noChangeArrowheads="1"/>
          </p:cNvSpPr>
          <p:nvPr/>
        </p:nvSpPr>
        <p:spPr bwMode="auto">
          <a:xfrm>
            <a:off x="3794126" y="4530726"/>
            <a:ext cx="509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>
                <a:latin typeface="Times New Roman" charset="0"/>
                <a:sym typeface="Symbol" charset="2"/>
              </a:rPr>
              <a:t>w</a:t>
            </a:r>
            <a:r>
              <a:rPr lang="en-US" baseline="-25000" dirty="0">
                <a:latin typeface="Times New Roman" charset="0"/>
                <a:sym typeface="Symbol" charset="2"/>
              </a:rPr>
              <a:t>1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142363" name="Text Box 27"/>
          <p:cNvSpPr txBox="1">
            <a:spLocks noChangeArrowheads="1"/>
          </p:cNvSpPr>
          <p:nvPr/>
        </p:nvSpPr>
        <p:spPr bwMode="auto">
          <a:xfrm>
            <a:off x="4572001" y="4191001"/>
            <a:ext cx="509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>
                <a:latin typeface="Times New Roman" charset="0"/>
                <a:sym typeface="Symbol" charset="2"/>
              </a:rPr>
              <a:t>w</a:t>
            </a:r>
            <a:r>
              <a:rPr lang="en-US" baseline="-25000" dirty="0">
                <a:latin typeface="Times New Roman" charset="0"/>
                <a:sym typeface="Symbol" charset="2"/>
              </a:rPr>
              <a:t>2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142364" name="Text Box 28"/>
          <p:cNvSpPr txBox="1">
            <a:spLocks noChangeArrowheads="1"/>
          </p:cNvSpPr>
          <p:nvPr/>
        </p:nvSpPr>
        <p:spPr bwMode="auto">
          <a:xfrm>
            <a:off x="5562601" y="4267201"/>
            <a:ext cx="509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>
                <a:latin typeface="Times New Roman" charset="0"/>
                <a:sym typeface="Symbol" charset="2"/>
              </a:rPr>
              <a:t>w</a:t>
            </a:r>
            <a:r>
              <a:rPr lang="en-US" baseline="-25000" dirty="0">
                <a:latin typeface="Times New Roman" charset="0"/>
                <a:sym typeface="Symbol" charset="2"/>
              </a:rPr>
              <a:t>3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142365" name="Text Box 29"/>
          <p:cNvSpPr txBox="1">
            <a:spLocks noChangeArrowheads="1"/>
          </p:cNvSpPr>
          <p:nvPr/>
        </p:nvSpPr>
        <p:spPr bwMode="auto">
          <a:xfrm>
            <a:off x="7269164" y="4343401"/>
            <a:ext cx="509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 err="1">
                <a:latin typeface="Times New Roman" charset="0"/>
                <a:sym typeface="Symbol" charset="2"/>
              </a:rPr>
              <a:t>w</a:t>
            </a:r>
            <a:r>
              <a:rPr lang="en-US" baseline="-25000" dirty="0" err="1">
                <a:latin typeface="Times New Roman" charset="0"/>
                <a:sym typeface="Symbol" charset="2"/>
              </a:rPr>
              <a:t>n</a:t>
            </a:r>
            <a:endParaRPr lang="en-US" baseline="-25000" dirty="0">
              <a:latin typeface="Times New Roman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581400" y="5334000"/>
          <a:ext cx="45148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6600" imgH="508000" progId="Equation.3">
                  <p:embed/>
                </p:oleObj>
              </mc:Choice>
              <mc:Fallback>
                <p:oleObj name="Equation" r:id="rId3" imgW="2006600" imgH="5080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400" y="5334000"/>
                        <a:ext cx="451485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553AA-AB2F-C0D0-4774-F30ECC2E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64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2924176" y="1692275"/>
            <a:ext cx="62960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600" dirty="0">
                <a:latin typeface="Courier New" charset="0"/>
              </a:rPr>
              <a:t>&gt;ICYA_MANSE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GDIFYPGYCPDVKPVNDFDLSAFAGAWHEIAKLPLENENQGKCTIAEYKY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DGKKASVYNSFVSNGVKEYMEGDLEIAPDAKYTKQGKYVMTFKFGQRVVN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LVPWVLATDYKNYAINYNCDYHPDKKAHSIHAWILSKSKVLEGNTKEVVD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NVLKTFSHLIDASKFISNDFSEAACQYSTTYSLTGPDRH</a:t>
            </a:r>
          </a:p>
          <a:p>
            <a:pPr eaLnBrk="1" hangingPunct="1"/>
            <a:endParaRPr lang="en-US" sz="1600" dirty="0">
              <a:latin typeface="Courier New" charset="0"/>
            </a:endParaRPr>
          </a:p>
          <a:p>
            <a:pPr eaLnBrk="1" hangingPunct="1"/>
            <a:r>
              <a:rPr lang="en-US" sz="1600" dirty="0">
                <a:latin typeface="Courier New" charset="0"/>
              </a:rPr>
              <a:t>&gt;LACB_BOVIN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MKCLLLALALTCGAQALIVTQTMKGLDIQKVAGTWYSLAMAASDISLLDA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QSAPLRVYVEELKPTPEGDLEILLQKWENGECAQKKIIAEKTKIPAVFKI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DALNENKVLVLDTDYKKYLLFCMENSAEPEQSLACQCLVRTPEVDDEALE</a:t>
            </a:r>
          </a:p>
          <a:p>
            <a:pPr eaLnBrk="1" hangingPunct="1"/>
            <a:r>
              <a:rPr lang="en-US" sz="1600" dirty="0">
                <a:latin typeface="Courier New" charset="0"/>
              </a:rPr>
              <a:t>KFDKALKALPMHIRLSFNPTQLEEQCHI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Sequence kernels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idx="1"/>
          </p:nvPr>
        </p:nvSpPr>
        <p:spPr>
          <a:xfrm>
            <a:off x="1957388" y="5181600"/>
            <a:ext cx="8229600" cy="1676400"/>
          </a:xfrm>
        </p:spPr>
        <p:txBody>
          <a:bodyPr/>
          <a:lstStyle/>
          <a:p>
            <a:pPr eaLnBrk="1" hangingPunct="1"/>
            <a:r>
              <a:rPr lang="en-US" dirty="0"/>
              <a:t>We cannot compute a scalar product on a pair of variable-length, discrete strings.</a:t>
            </a:r>
          </a:p>
          <a:p>
            <a:pPr eaLnBrk="1" hangingPunct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203989-7958-0963-8E5D-E7F35AAA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3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1FB8A6-06D5-AE45-BE32-1242F70F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41966" cy="1325563"/>
          </a:xfrm>
        </p:spPr>
        <p:txBody>
          <a:bodyPr/>
          <a:lstStyle/>
          <a:p>
            <a:r>
              <a:rPr lang="en-US" dirty="0"/>
              <a:t>Supervised learning of TF binding specificities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93E31-B2A8-204A-8048-C4DA13701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550" y="0"/>
            <a:ext cx="5745561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6FF4C-9AB8-2B4C-951E-350F0138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0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Spectrum-based feature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029200" cy="4525963"/>
          </a:xfrm>
        </p:spPr>
        <p:txBody>
          <a:bodyPr/>
          <a:lstStyle/>
          <a:p>
            <a:r>
              <a:rPr lang="en-US" sz="2400" dirty="0"/>
              <a:t>Idea: feature map based on </a:t>
            </a:r>
            <a:r>
              <a:rPr lang="en-US" sz="2400" i="1" dirty="0"/>
              <a:t>spectrum</a:t>
            </a:r>
            <a:r>
              <a:rPr lang="en-US" sz="2400" dirty="0"/>
              <a:t> of a sequence</a:t>
            </a:r>
          </a:p>
          <a:p>
            <a:r>
              <a:rPr lang="en-US" sz="2400" dirty="0"/>
              <a:t>The </a:t>
            </a:r>
            <a:r>
              <a:rPr lang="en-US" sz="2400" i="1" dirty="0"/>
              <a:t>k-spectrum</a:t>
            </a:r>
            <a:r>
              <a:rPr lang="en-US" sz="2400" dirty="0"/>
              <a:t> of a sequence is the set of all k-length contiguous subsequences that it contains</a:t>
            </a:r>
          </a:p>
          <a:p>
            <a:r>
              <a:rPr lang="en-US" sz="2400" dirty="0"/>
              <a:t>Feature map is indexed by all possible k-length subsequences (“k-</a:t>
            </a:r>
            <a:r>
              <a:rPr lang="en-US" sz="2400" dirty="0" err="1"/>
              <a:t>mers</a:t>
            </a:r>
            <a:r>
              <a:rPr lang="en-US" sz="2400" dirty="0"/>
              <a:t>”) from the alphabet of amino acids.</a:t>
            </a:r>
          </a:p>
          <a:p>
            <a:r>
              <a:rPr lang="en-US" sz="2400" dirty="0"/>
              <a:t>Dimension of feature space = 20</a:t>
            </a:r>
            <a:r>
              <a:rPr lang="en-US" sz="2400" baseline="30000" dirty="0"/>
              <a:t>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1" y="1905000"/>
            <a:ext cx="2426017" cy="4800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755F9-7C5C-3BAE-56FC-FD19DEEF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3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k-spectrum feature map</a:t>
            </a:r>
            <a:endParaRPr lang="en-US" dirty="0">
              <a:ea typeface="ＭＳ Ｐゴシック" charset="0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9244A0-2DDF-0D4C-9665-8EC87ED2B7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en-US" dirty="0">
                    <a:ea typeface="ＭＳ Ｐゴシック" charset="0"/>
                  </a:rPr>
                  <a:t>For sequence x, the </a:t>
                </a:r>
                <a:r>
                  <a:rPr lang="en-US" dirty="0" err="1">
                    <a:ea typeface="ＭＳ Ｐゴシック" charset="0"/>
                  </a:rPr>
                  <a:t>i</a:t>
                </a:r>
                <a:r>
                  <a:rPr lang="en-US" baseline="30000" dirty="0" err="1">
                    <a:ea typeface="ＭＳ Ｐゴシック" charset="0"/>
                  </a:rPr>
                  <a:t>th</a:t>
                </a:r>
                <a:r>
                  <a:rPr lang="en-US" dirty="0">
                    <a:ea typeface="ＭＳ Ｐゴシック" charset="0"/>
                  </a:rPr>
                  <a:t> element of feature vector </a:t>
                </a:r>
                <a:r>
                  <a:rPr lang="en-US" dirty="0" err="1">
                    <a:ea typeface="ＭＳ Ｐゴシック" charset="0"/>
                  </a:rPr>
                  <a:t>F</a:t>
                </a:r>
                <a:r>
                  <a:rPr lang="en-US" baseline="-25000" dirty="0" err="1">
                    <a:ea typeface="ＭＳ Ｐゴシック" charset="0"/>
                  </a:rPr>
                  <a:t>k</a:t>
                </a:r>
                <a:r>
                  <a:rPr lang="en-US" dirty="0">
                    <a:ea typeface="ＭＳ Ｐゴシック" charset="0"/>
                  </a:rPr>
                  <a:t>(x) = count of the number of occurrences of the </a:t>
                </a:r>
                <a:r>
                  <a:rPr lang="en-US" dirty="0" err="1">
                    <a:ea typeface="ＭＳ Ｐゴシック" charset="0"/>
                  </a:rPr>
                  <a:t>i</a:t>
                </a:r>
                <a:r>
                  <a:rPr lang="en-US" baseline="30000" dirty="0" err="1">
                    <a:ea typeface="ＭＳ Ｐゴシック" charset="0"/>
                  </a:rPr>
                  <a:t>th</a:t>
                </a:r>
                <a:r>
                  <a:rPr lang="en-US" dirty="0">
                    <a:ea typeface="ＭＳ Ｐゴシック" charset="0"/>
                  </a:rPr>
                  <a:t> k-</a:t>
                </a:r>
                <a:r>
                  <a:rPr lang="en-US" dirty="0" err="1">
                    <a:ea typeface="ＭＳ Ｐゴシック" charset="0"/>
                  </a:rPr>
                  <a:t>mer</a:t>
                </a:r>
                <a:r>
                  <a:rPr lang="en-US" dirty="0">
                    <a:ea typeface="ＭＳ Ｐゴシック" charset="0"/>
                  </a:rPr>
                  <a:t> in x.</a:t>
                </a:r>
                <a:endParaRPr lang="en-US" baseline="30000" dirty="0"/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endParaRPr lang="en-US" dirty="0"/>
              </a:p>
              <a:p>
                <a:pPr>
                  <a:defRPr/>
                </a:pPr>
                <a:r>
                  <a:rPr lang="en-US" dirty="0"/>
                  <a:t>Kernel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𝑥</m:t>
                        </m:r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ＭＳ Ｐゴシック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ＭＳ Ｐゴシック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i="1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ea typeface="ＭＳ Ｐゴシック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9244A0-2DDF-0D4C-9665-8EC87ED2B7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100389" y="2846225"/>
            <a:ext cx="5991225" cy="2246313"/>
            <a:chOff x="1576388" y="2654137"/>
            <a:chExt cx="5991225" cy="2246313"/>
          </a:xfrm>
        </p:grpSpPr>
        <p:sp>
          <p:nvSpPr>
            <p:cNvPr id="44036" name="TextBox 4"/>
            <p:cNvSpPr txBox="1">
              <a:spLocks noChangeArrowheads="1"/>
            </p:cNvSpPr>
            <p:nvPr/>
          </p:nvSpPr>
          <p:spPr bwMode="auto">
            <a:xfrm>
              <a:off x="1576388" y="2654137"/>
              <a:ext cx="5991225" cy="22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dirty="0"/>
                <a:t>AKQDYYYYEI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800" dirty="0"/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800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dirty="0"/>
                <a:t>(  0   ,    0   , … ,  1  , … , 1 , … , 2 )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dirty="0"/>
                <a:t> AAA   AAC       AKQ       KQD    YYY</a:t>
              </a:r>
            </a:p>
          </p:txBody>
        </p:sp>
        <p:sp>
          <p:nvSpPr>
            <p:cNvPr id="6" name="Down Arrow 5"/>
            <p:cNvSpPr/>
            <p:nvPr/>
          </p:nvSpPr>
          <p:spPr bwMode="auto">
            <a:xfrm>
              <a:off x="4381500" y="3282024"/>
              <a:ext cx="3810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69A94-8F15-2C80-53E0-B90DB63D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15952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3A70-B198-6048-9FAD-23ED813B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Dimismatch</a:t>
            </a:r>
            <a:r>
              <a:rPr lang="en-US" dirty="0"/>
              <a:t>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21EF6-35A0-2B42-A00E-2E3084CF5F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Count the number of matching dinucleotides.</a:t>
            </a:r>
          </a:p>
          <a:p>
            <a:r>
              <a:rPr lang="en-US" dirty="0"/>
              <a:t>4 non-consecutive mismatches  yields 6/12.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A0D01-1C37-F544-9C9B-E98E02402C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Favors adjacent matches.</a:t>
            </a:r>
          </a:p>
          <a:p>
            <a:endParaRPr lang="en-US" dirty="0"/>
          </a:p>
          <a:p>
            <a:r>
              <a:rPr lang="en-US" dirty="0"/>
              <a:t>4 consecutive mismatches yields 7/12.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579AB-C10E-5249-B41A-F407829FB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56" y="4001294"/>
            <a:ext cx="4356100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8826E-1313-3A44-BEF3-8B679A553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56" y="4001294"/>
            <a:ext cx="4495800" cy="172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98D2D-35FF-2745-AFBE-A6D39DAA741B}"/>
              </a:ext>
            </a:extLst>
          </p:cNvPr>
          <p:cNvSpPr txBox="1"/>
          <p:nvPr/>
        </p:nvSpPr>
        <p:spPr>
          <a:xfrm>
            <a:off x="448733" y="5850467"/>
            <a:ext cx="711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Comparing </a:t>
            </a:r>
            <a:r>
              <a:rPr lang="en-US" i="1" dirty="0" err="1"/>
              <a:t>θ</a:t>
            </a:r>
            <a:r>
              <a:rPr lang="en-US" i="1" baseline="-25000" dirty="0" err="1"/>
              <a:t>i</a:t>
            </a:r>
            <a:r>
              <a:rPr lang="en-US" i="1" dirty="0"/>
              <a:t> and </a:t>
            </a:r>
            <a:r>
              <a:rPr lang="en-US" i="1" dirty="0" err="1"/>
              <a:t>s</a:t>
            </a:r>
            <a:r>
              <a:rPr lang="en-US" i="1" baseline="-25000" dirty="0" err="1"/>
              <a:t>j</a:t>
            </a:r>
            <a:r>
              <a:rPr lang="en-US" i="1" dirty="0"/>
              <a:t>, boldface and underscores correspond to mismatches.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8744B2-E5C0-2B3D-C0E2-A7FCDE5A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59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BDCD63-1E5B-4E42-9AFF-F2E788BD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improves over PSSM on PBM data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096014-006C-C341-9EE6-3A00CB0DDE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PSSMs trained using protein-binding microarrays</a:t>
            </a:r>
          </a:p>
          <a:p>
            <a:r>
              <a:rPr lang="en-US" dirty="0"/>
              <a:t>Performance measure is detection of the top 100 probes.</a:t>
            </a:r>
          </a:p>
          <a:p>
            <a:r>
              <a:rPr lang="en-US" dirty="0"/>
              <a:t>Training on one array design and testing on a second array design for the same factor.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4D235-6447-2441-8542-736B6F3F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19" y="1916320"/>
            <a:ext cx="5059136" cy="45829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FF0B1-3F14-6CC8-4FF4-574039AC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5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514E6-2AB7-344F-A8E3-71940867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improves over PSSMs on ChIP-seq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8E7406-1472-6645-BDD7-65EC581E821A}"/>
              </a:ext>
            </a:extLst>
          </p:cNvPr>
          <p:cNvGrpSpPr/>
          <p:nvPr/>
        </p:nvGrpSpPr>
        <p:grpSpPr>
          <a:xfrm>
            <a:off x="1236847" y="1634353"/>
            <a:ext cx="8916555" cy="5223647"/>
            <a:chOff x="1236847" y="1634353"/>
            <a:chExt cx="8916555" cy="52236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AF9620-EACD-014B-82C2-18914D70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6847" y="1634353"/>
              <a:ext cx="8916555" cy="522364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759B1-495E-BB4B-8D12-25DD918F1F4C}"/>
                </a:ext>
              </a:extLst>
            </p:cNvPr>
            <p:cNvSpPr/>
            <p:nvPr/>
          </p:nvSpPr>
          <p:spPr>
            <a:xfrm>
              <a:off x="2053244" y="2718262"/>
              <a:ext cx="1097280" cy="116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D42A54-01D2-6B44-B703-6C48E03BBB6D}"/>
                </a:ext>
              </a:extLst>
            </p:cNvPr>
            <p:cNvSpPr/>
            <p:nvPr/>
          </p:nvSpPr>
          <p:spPr>
            <a:xfrm>
              <a:off x="2302626" y="4081549"/>
              <a:ext cx="91440" cy="224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BF514-7E7C-DE3D-4E3B-912527A3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3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DeepSEA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Zhou and </a:t>
            </a:r>
            <a:r>
              <a:rPr lang="en-US" dirty="0" err="1"/>
              <a:t>Troyanskaya</a:t>
            </a:r>
            <a:r>
              <a:rPr lang="en-US" dirty="0"/>
              <a:t>. “Predicting effects of noncoding variants with a deep learning-based sequence model.” </a:t>
            </a:r>
            <a:r>
              <a:rPr lang="en-US" i="1" dirty="0"/>
              <a:t>Nature Methods</a:t>
            </a:r>
            <a:r>
              <a:rPr lang="en-US" dirty="0"/>
              <a:t> 2015.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794C7-036A-561A-9E27-B70752AE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2139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-33249" y="5932240"/>
            <a:ext cx="1241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ACGAGTTCGATGTGAGCGATGCAACACATCGATGCATACCGACGACTTAGAACAAAGTTACGAGTTGAGCAGTACGATCGGATCTAGGACC</a:t>
            </a:r>
            <a:endParaRPr sz="1467"/>
          </a:p>
        </p:txBody>
      </p:sp>
      <p:sp>
        <p:nvSpPr>
          <p:cNvPr id="67" name="Google Shape;67;p15"/>
          <p:cNvSpPr/>
          <p:nvPr/>
        </p:nvSpPr>
        <p:spPr>
          <a:xfrm>
            <a:off x="182880" y="5026428"/>
            <a:ext cx="12009200" cy="914400"/>
          </a:xfrm>
          <a:prstGeom prst="trapezoid">
            <a:avLst>
              <a:gd name="adj" fmla="val 555909"/>
            </a:avLst>
          </a:prstGeom>
          <a:gradFill>
            <a:gsLst>
              <a:gs pos="0">
                <a:srgbClr val="FFFFFF"/>
              </a:gs>
              <a:gs pos="65000">
                <a:srgbClr val="DEEBF7"/>
              </a:gs>
              <a:gs pos="100000">
                <a:srgbClr val="BBD6EE"/>
              </a:gs>
            </a:gsLst>
            <a:lin ang="5400012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5117867" y="3704708"/>
            <a:ext cx="1956400" cy="1163600"/>
          </a:xfrm>
          <a:prstGeom prst="rect">
            <a:avLst/>
          </a:prstGeom>
          <a:noFill/>
          <a:ln w="254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Neural </a:t>
            </a:r>
            <a:endParaRPr sz="1467"/>
          </a:p>
          <a:p>
            <a:pPr algn="ctr"/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</a:t>
            </a:r>
            <a:endParaRPr sz="1467"/>
          </a:p>
        </p:txBody>
      </p:sp>
      <p:cxnSp>
        <p:nvCxnSpPr>
          <p:cNvPr id="69" name="Google Shape;69;p15"/>
          <p:cNvCxnSpPr>
            <a:stCxn id="68" idx="0"/>
          </p:cNvCxnSpPr>
          <p:nvPr/>
        </p:nvCxnSpPr>
        <p:spPr>
          <a:xfrm rot="10800000">
            <a:off x="6096067" y="3322308"/>
            <a:ext cx="0" cy="3824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225" y="2641020"/>
            <a:ext cx="11887201" cy="6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1" y="1969693"/>
            <a:ext cx="11887196" cy="66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l="1642"/>
          <a:stretch/>
        </p:blipFill>
        <p:spPr>
          <a:xfrm>
            <a:off x="365761" y="1338278"/>
            <a:ext cx="11692124" cy="65532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9819139" y="967475"/>
            <a:ext cx="22024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ATAC-seq in fibroblast</a:t>
            </a:r>
            <a:endParaRPr sz="1467" dirty="0"/>
          </a:p>
        </p:txBody>
      </p:sp>
      <p:sp>
        <p:nvSpPr>
          <p:cNvPr id="74" name="Google Shape;74;p15"/>
          <p:cNvSpPr txBox="1"/>
          <p:nvPr/>
        </p:nvSpPr>
        <p:spPr>
          <a:xfrm>
            <a:off x="9819139" y="2572755"/>
            <a:ext cx="2202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RNA-seq in cardiomyocyte</a:t>
            </a:r>
            <a:endParaRPr dirty="0"/>
          </a:p>
        </p:txBody>
      </p:sp>
      <p:sp>
        <p:nvSpPr>
          <p:cNvPr id="75" name="Google Shape;75;p15"/>
          <p:cNvSpPr txBox="1"/>
          <p:nvPr/>
        </p:nvSpPr>
        <p:spPr>
          <a:xfrm>
            <a:off x="9819139" y="1927596"/>
            <a:ext cx="22024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H3K27ac in H1-hESC</a:t>
            </a:r>
            <a:endParaRPr sz="1467" dirty="0"/>
          </a:p>
        </p:txBody>
      </p:sp>
      <p:sp>
        <p:nvSpPr>
          <p:cNvPr id="76" name="Google Shape;76;p15"/>
          <p:cNvSpPr txBox="1"/>
          <p:nvPr/>
        </p:nvSpPr>
        <p:spPr>
          <a:xfrm>
            <a:off x="7995415" y="3622391"/>
            <a:ext cx="27752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DeepSEA</a:t>
            </a:r>
            <a:r>
              <a:rPr lang="en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(Zhou et al 2018)</a:t>
            </a:r>
            <a:endParaRPr dirty="0">
              <a:solidFill>
                <a:srgbClr val="000000"/>
              </a:solidFill>
            </a:endParaRPr>
          </a:p>
          <a:p>
            <a:r>
              <a:rPr lang="en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Basenji (Kelley et al 2018)</a:t>
            </a:r>
            <a:endParaRPr dirty="0"/>
          </a:p>
          <a:p>
            <a:r>
              <a:rPr lang="en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Enformer</a:t>
            </a:r>
            <a:r>
              <a:rPr lang="en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(Avsec et al 2021)</a:t>
            </a:r>
            <a:endParaRPr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r>
              <a:rPr lang="en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Borzoi (Linder et al 2024)</a:t>
            </a:r>
            <a:endParaRPr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2767" y="6354000"/>
            <a:ext cx="3200400" cy="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>
              <a:solidFill>
                <a:srgbClr val="595959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9136567" y="4311367"/>
            <a:ext cx="308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solidFill>
                <a:srgbClr val="595959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-33249" y="6515341"/>
            <a:ext cx="23307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dirty="0"/>
              <a:t>Credit: Surag Nair</a:t>
            </a:r>
            <a:endParaRPr sz="1200" dirty="0"/>
          </a:p>
        </p:txBody>
      </p:sp>
      <p:sp>
        <p:nvSpPr>
          <p:cNvPr id="80" name="Google Shape;80;p15"/>
          <p:cNvSpPr txBox="1"/>
          <p:nvPr/>
        </p:nvSpPr>
        <p:spPr>
          <a:xfrm>
            <a:off x="415600" y="1869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80000"/>
              </a:lnSpc>
              <a:buSzPts val="605"/>
            </a:pPr>
            <a:r>
              <a:rPr lang="en" sz="2587" dirty="0">
                <a:solidFill>
                  <a:srgbClr val="980000"/>
                </a:solidFill>
              </a:rPr>
              <a:t>Sequence-to-function models predict multiple epigenomic signals from DNA sequence</a:t>
            </a:r>
            <a:endParaRPr sz="2587" dirty="0">
              <a:solidFill>
                <a:srgbClr val="980000"/>
              </a:solidFill>
            </a:endParaRPr>
          </a:p>
          <a:p>
            <a:pPr>
              <a:lnSpc>
                <a:spcPct val="80000"/>
              </a:lnSpc>
              <a:buSzPts val="605"/>
            </a:pPr>
            <a:endParaRPr sz="2587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 419"/>
          <p:cNvGrpSpPr/>
          <p:nvPr/>
        </p:nvGrpSpPr>
        <p:grpSpPr>
          <a:xfrm>
            <a:off x="5190045" y="1447339"/>
            <a:ext cx="5453852" cy="4552683"/>
            <a:chOff x="0" y="18132"/>
            <a:chExt cx="7756588" cy="6474925"/>
          </a:xfrm>
        </p:grpSpPr>
        <p:pic>
          <p:nvPicPr>
            <p:cNvPr id="417" name="pasted-image.jpg"/>
            <p:cNvPicPr>
              <a:picLocks noChangeAspect="1"/>
            </p:cNvPicPr>
            <p:nvPr/>
          </p:nvPicPr>
          <p:blipFill>
            <a:blip r:embed="rId2"/>
            <a:srcRect l="6701" t="49199" r="4066" b="4449"/>
            <a:stretch>
              <a:fillRect/>
            </a:stretch>
          </p:blipFill>
          <p:spPr>
            <a:xfrm>
              <a:off x="246487" y="18132"/>
              <a:ext cx="7510102" cy="6474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Shape 418"/>
            <p:cNvSpPr/>
            <p:nvPr/>
          </p:nvSpPr>
          <p:spPr>
            <a:xfrm>
              <a:off x="0" y="47873"/>
              <a:ext cx="1099745" cy="10309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5EC169-AFDE-214F-A116-4EEACF73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factors might we consider beyond the PSSM?</a:t>
            </a:r>
          </a:p>
        </p:txBody>
      </p:sp>
      <p:sp>
        <p:nvSpPr>
          <p:cNvPr id="420" name="Shape 420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342900" indent="-342900" defTabSz="221806">
              <a:lnSpc>
                <a:spcPct val="120000"/>
              </a:lnSpc>
              <a:spcBef>
                <a:spcPts val="0"/>
              </a:spcBef>
              <a:defRPr sz="351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DNA physical shape</a:t>
            </a:r>
          </a:p>
          <a:p>
            <a:pPr marL="342900" indent="-342900" defTabSz="221806">
              <a:lnSpc>
                <a:spcPct val="120000"/>
              </a:lnSpc>
              <a:spcBef>
                <a:spcPts val="0"/>
              </a:spcBef>
              <a:defRPr sz="351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Variable gaps</a:t>
            </a:r>
          </a:p>
          <a:p>
            <a:pPr marL="342900" indent="-342900" defTabSz="221806">
              <a:lnSpc>
                <a:spcPct val="120000"/>
              </a:lnSpc>
              <a:spcBef>
                <a:spcPts val="0"/>
              </a:spcBef>
              <a:defRPr sz="351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Cooperativity between TFs</a:t>
            </a:r>
          </a:p>
          <a:p>
            <a:pPr marL="342900" indent="-342900" defTabSz="221806">
              <a:lnSpc>
                <a:spcPct val="120000"/>
              </a:lnSpc>
              <a:spcBef>
                <a:spcPts val="0"/>
              </a:spcBef>
              <a:defRPr sz="351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/>
              <a:t>Nucleosome interactions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F069D7-C934-53BC-A283-DECE1611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958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build="p" bldLvl="5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1770491" y="357774"/>
            <a:ext cx="8301225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/>
              <a:t>Supervised framework</a:t>
            </a:r>
          </a:p>
        </p:txBody>
      </p:sp>
      <p:pic>
        <p:nvPicPr>
          <p:cNvPr id="423" name="pasted-image.pdf"/>
          <p:cNvPicPr>
            <a:picLocks noChangeAspect="1"/>
          </p:cNvPicPr>
          <p:nvPr/>
        </p:nvPicPr>
        <p:blipFill>
          <a:blip r:embed="rId2"/>
          <a:srcRect l="4540" t="4178" r="10201" b="80470"/>
          <a:stretch>
            <a:fillRect/>
          </a:stretch>
        </p:blipFill>
        <p:spPr>
          <a:xfrm>
            <a:off x="2290628" y="4674016"/>
            <a:ext cx="7260900" cy="344565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5649250" y="1743410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25" name="Shape 425"/>
          <p:cNvSpPr/>
          <p:nvPr/>
        </p:nvSpPr>
        <p:spPr>
          <a:xfrm>
            <a:off x="6418169" y="1851018"/>
            <a:ext cx="346569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CTCF binds in this sequence?</a:t>
            </a:r>
          </a:p>
        </p:txBody>
      </p:sp>
      <p:pic>
        <p:nvPicPr>
          <p:cNvPr id="426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03" y="3263801"/>
            <a:ext cx="1616274" cy="33039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 flipV="1">
            <a:off x="5943929" y="2500905"/>
            <a:ext cx="1" cy="202385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28" name="Shape 428"/>
          <p:cNvSpPr/>
          <p:nvPr/>
        </p:nvSpPr>
        <p:spPr>
          <a:xfrm>
            <a:off x="2000950" y="5052042"/>
            <a:ext cx="3156796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CTCF ChIP-seq peak sequence (~150 bp)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45D81C-45B6-6DF8-0C85-B46914B182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49771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1770491" y="357774"/>
            <a:ext cx="8301225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/>
              <a:t>Sequence representation: one-hot encoding</a:t>
            </a:r>
          </a:p>
        </p:txBody>
      </p:sp>
      <p:sp>
        <p:nvSpPr>
          <p:cNvPr id="431" name="Shape 431"/>
          <p:cNvSpPr/>
          <p:nvPr/>
        </p:nvSpPr>
        <p:spPr>
          <a:xfrm>
            <a:off x="3156535" y="4973912"/>
            <a:ext cx="6212306" cy="648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ACCGTCGGTATAGGCTTATAAATCTCGGGATACCGTCGGTATAGGCTTATAA</a:t>
            </a:r>
          </a:p>
        </p:txBody>
      </p:sp>
      <p:sp>
        <p:nvSpPr>
          <p:cNvPr id="432" name="Shape 432"/>
          <p:cNvSpPr/>
          <p:nvPr/>
        </p:nvSpPr>
        <p:spPr>
          <a:xfrm>
            <a:off x="2337555" y="3345656"/>
            <a:ext cx="6802516" cy="43174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687"/>
              <a:t>1 0 0 0 0 1 0 0 0 1 0 0 0 0 0 1 0 0 1 0 …</a:t>
            </a:r>
          </a:p>
        </p:txBody>
      </p:sp>
      <p:sp>
        <p:nvSpPr>
          <p:cNvPr id="433" name="Shape 433"/>
          <p:cNvSpPr/>
          <p:nvPr/>
        </p:nvSpPr>
        <p:spPr>
          <a:xfrm>
            <a:off x="2666181" y="3766700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</a:t>
            </a:r>
          </a:p>
        </p:txBody>
      </p:sp>
      <p:sp>
        <p:nvSpPr>
          <p:cNvPr id="434" name="Shape 434"/>
          <p:cNvSpPr/>
          <p:nvPr/>
        </p:nvSpPr>
        <p:spPr>
          <a:xfrm>
            <a:off x="3737743" y="3766700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435" name="Shape 435"/>
          <p:cNvSpPr/>
          <p:nvPr/>
        </p:nvSpPr>
        <p:spPr>
          <a:xfrm>
            <a:off x="4773587" y="3766700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436" name="Shape 436"/>
          <p:cNvSpPr/>
          <p:nvPr/>
        </p:nvSpPr>
        <p:spPr>
          <a:xfrm>
            <a:off x="5755853" y="3766700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G</a:t>
            </a:r>
          </a:p>
        </p:txBody>
      </p:sp>
      <p:sp>
        <p:nvSpPr>
          <p:cNvPr id="437" name="Shape 437"/>
          <p:cNvSpPr/>
          <p:nvPr/>
        </p:nvSpPr>
        <p:spPr>
          <a:xfrm>
            <a:off x="6738118" y="3766700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T</a:t>
            </a:r>
          </a:p>
        </p:txBody>
      </p:sp>
      <p:sp>
        <p:nvSpPr>
          <p:cNvPr id="438" name="Shape 438"/>
          <p:cNvSpPr/>
          <p:nvPr/>
        </p:nvSpPr>
        <p:spPr>
          <a:xfrm>
            <a:off x="2399028" y="3434953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39" name="Shape 439"/>
          <p:cNvSpPr/>
          <p:nvPr/>
        </p:nvSpPr>
        <p:spPr>
          <a:xfrm>
            <a:off x="3390223" y="3434953"/>
            <a:ext cx="964407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40" name="Shape 440"/>
          <p:cNvSpPr/>
          <p:nvPr/>
        </p:nvSpPr>
        <p:spPr>
          <a:xfrm>
            <a:off x="4452857" y="3434953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41" name="Shape 441"/>
          <p:cNvSpPr/>
          <p:nvPr/>
        </p:nvSpPr>
        <p:spPr>
          <a:xfrm>
            <a:off x="5470840" y="3434953"/>
            <a:ext cx="916782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42" name="Shape 442"/>
          <p:cNvSpPr/>
          <p:nvPr/>
        </p:nvSpPr>
        <p:spPr>
          <a:xfrm>
            <a:off x="6524545" y="3434953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43" name="Shape 443"/>
          <p:cNvSpPr/>
          <p:nvPr/>
        </p:nvSpPr>
        <p:spPr>
          <a:xfrm>
            <a:off x="8275545" y="2786003"/>
            <a:ext cx="2087111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One-hot encoding</a:t>
            </a:r>
          </a:p>
        </p:txBody>
      </p:sp>
      <p:sp>
        <p:nvSpPr>
          <p:cNvPr id="444" name="Shape 444"/>
          <p:cNvSpPr/>
          <p:nvPr/>
        </p:nvSpPr>
        <p:spPr>
          <a:xfrm>
            <a:off x="8281497" y="4413583"/>
            <a:ext cx="1806585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 dirty="0"/>
              <a:t>Input sequence</a:t>
            </a:r>
          </a:p>
        </p:txBody>
      </p:sp>
      <p:sp>
        <p:nvSpPr>
          <p:cNvPr id="445" name="Shape 445"/>
          <p:cNvSpPr/>
          <p:nvPr/>
        </p:nvSpPr>
        <p:spPr>
          <a:xfrm rot="16200000">
            <a:off x="5597018" y="3749595"/>
            <a:ext cx="648172" cy="1790298"/>
          </a:xfrm>
          <a:prstGeom prst="rightArrow">
            <a:avLst>
              <a:gd name="adj1" fmla="val 26751"/>
              <a:gd name="adj2" fmla="val 55150"/>
            </a:avLst>
          </a:prstGeom>
          <a:solidFill>
            <a:schemeClr val="accent5">
              <a:alpha val="48283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5C119-AB72-6611-D5F5-F10A500B98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186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Oval 2"/>
          <p:cNvSpPr>
            <a:spLocks noChangeArrowheads="1"/>
          </p:cNvSpPr>
          <p:nvPr/>
        </p:nvSpPr>
        <p:spPr bwMode="auto">
          <a:xfrm>
            <a:off x="6248400" y="24384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SVM is a </a:t>
            </a:r>
            <a:r>
              <a:rPr lang="en-US" dirty="0" err="1"/>
              <a:t>hyperplane</a:t>
            </a:r>
            <a:r>
              <a:rPr lang="en-US" dirty="0"/>
              <a:t> classifier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108325" y="2309813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870325" y="5070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3260725" y="28194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4449764" y="2462213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3260725" y="34290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4068764" y="3429000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5516564" y="2462213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3260725" y="40386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3687764" y="2057400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6278564" y="2286000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2819400" y="46482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3260725" y="48768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3886200" y="2743200"/>
            <a:ext cx="503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49" name="Text Box 17"/>
          <p:cNvSpPr txBox="1">
            <a:spLocks noChangeArrowheads="1"/>
          </p:cNvSpPr>
          <p:nvPr/>
        </p:nvSpPr>
        <p:spPr bwMode="auto">
          <a:xfrm>
            <a:off x="6716714" y="33528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869114" y="37338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1" name="Text Box 19"/>
          <p:cNvSpPr txBox="1">
            <a:spLocks noChangeArrowheads="1"/>
          </p:cNvSpPr>
          <p:nvPr/>
        </p:nvSpPr>
        <p:spPr bwMode="auto">
          <a:xfrm>
            <a:off x="7707314" y="35052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2" name="Text Box 20"/>
          <p:cNvSpPr txBox="1">
            <a:spLocks noChangeArrowheads="1"/>
          </p:cNvSpPr>
          <p:nvPr/>
        </p:nvSpPr>
        <p:spPr bwMode="auto">
          <a:xfrm>
            <a:off x="8012114" y="38862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3" name="Text Box 21"/>
          <p:cNvSpPr txBox="1">
            <a:spLocks noChangeArrowheads="1"/>
          </p:cNvSpPr>
          <p:nvPr/>
        </p:nvSpPr>
        <p:spPr bwMode="auto">
          <a:xfrm>
            <a:off x="6869114" y="47244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4" name="Text Box 22"/>
          <p:cNvSpPr txBox="1">
            <a:spLocks noChangeArrowheads="1"/>
          </p:cNvSpPr>
          <p:nvPr/>
        </p:nvSpPr>
        <p:spPr bwMode="auto">
          <a:xfrm>
            <a:off x="5943600" y="37338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5" name="Text Box 23"/>
          <p:cNvSpPr txBox="1">
            <a:spLocks noChangeArrowheads="1"/>
          </p:cNvSpPr>
          <p:nvPr/>
        </p:nvSpPr>
        <p:spPr bwMode="auto">
          <a:xfrm>
            <a:off x="6869114" y="52578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6" name="Text Box 24"/>
          <p:cNvSpPr txBox="1">
            <a:spLocks noChangeArrowheads="1"/>
          </p:cNvSpPr>
          <p:nvPr/>
        </p:nvSpPr>
        <p:spPr bwMode="auto">
          <a:xfrm>
            <a:off x="5334000" y="42672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7" name="Text Box 25"/>
          <p:cNvSpPr txBox="1">
            <a:spLocks noChangeArrowheads="1"/>
          </p:cNvSpPr>
          <p:nvPr/>
        </p:nvSpPr>
        <p:spPr bwMode="auto">
          <a:xfrm>
            <a:off x="5638800" y="49530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8" name="Text Box 26"/>
          <p:cNvSpPr txBox="1">
            <a:spLocks noChangeArrowheads="1"/>
          </p:cNvSpPr>
          <p:nvPr/>
        </p:nvSpPr>
        <p:spPr bwMode="auto">
          <a:xfrm>
            <a:off x="8545514" y="30480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59" name="Text Box 27"/>
          <p:cNvSpPr txBox="1">
            <a:spLocks noChangeArrowheads="1"/>
          </p:cNvSpPr>
          <p:nvPr/>
        </p:nvSpPr>
        <p:spPr bwMode="auto">
          <a:xfrm>
            <a:off x="8621714" y="44958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60" name="Text Box 28"/>
          <p:cNvSpPr txBox="1">
            <a:spLocks noChangeArrowheads="1"/>
          </p:cNvSpPr>
          <p:nvPr/>
        </p:nvSpPr>
        <p:spPr bwMode="auto">
          <a:xfrm>
            <a:off x="7859714" y="4800600"/>
            <a:ext cx="369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61" name="Text Box 29"/>
          <p:cNvSpPr txBox="1">
            <a:spLocks noChangeArrowheads="1"/>
          </p:cNvSpPr>
          <p:nvPr/>
        </p:nvSpPr>
        <p:spPr bwMode="auto">
          <a:xfrm>
            <a:off x="8153400" y="25146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 flipV="1">
            <a:off x="2667000" y="-152400"/>
            <a:ext cx="7239000" cy="7010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63" name="Oval 31"/>
          <p:cNvSpPr>
            <a:spLocks noChangeArrowheads="1"/>
          </p:cNvSpPr>
          <p:nvPr/>
        </p:nvSpPr>
        <p:spPr bwMode="auto">
          <a:xfrm>
            <a:off x="5105400" y="34290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5135564" y="3276600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65" name="Oval 33"/>
          <p:cNvSpPr>
            <a:spLocks noChangeArrowheads="1"/>
          </p:cNvSpPr>
          <p:nvPr/>
        </p:nvSpPr>
        <p:spPr bwMode="auto">
          <a:xfrm>
            <a:off x="3733800" y="4800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66" name="Text Box 34"/>
          <p:cNvSpPr txBox="1">
            <a:spLocks noChangeArrowheads="1"/>
          </p:cNvSpPr>
          <p:nvPr/>
        </p:nvSpPr>
        <p:spPr bwMode="auto">
          <a:xfrm>
            <a:off x="3763964" y="4648200"/>
            <a:ext cx="5032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+</a:t>
            </a:r>
          </a:p>
        </p:txBody>
      </p:sp>
      <p:sp>
        <p:nvSpPr>
          <p:cNvPr id="95267" name="Oval 35"/>
          <p:cNvSpPr>
            <a:spLocks noChangeArrowheads="1"/>
          </p:cNvSpPr>
          <p:nvPr/>
        </p:nvSpPr>
        <p:spPr bwMode="auto">
          <a:xfrm>
            <a:off x="6858000" y="27432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68" name="Text Box 36"/>
          <p:cNvSpPr txBox="1">
            <a:spLocks noChangeArrowheads="1"/>
          </p:cNvSpPr>
          <p:nvPr/>
        </p:nvSpPr>
        <p:spPr bwMode="auto">
          <a:xfrm>
            <a:off x="6934200" y="25908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69" name="Oval 37"/>
          <p:cNvSpPr>
            <a:spLocks noChangeArrowheads="1"/>
          </p:cNvSpPr>
          <p:nvPr/>
        </p:nvSpPr>
        <p:spPr bwMode="auto">
          <a:xfrm>
            <a:off x="5181600" y="44196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70" name="Text Box 38"/>
          <p:cNvSpPr txBox="1">
            <a:spLocks noChangeArrowheads="1"/>
          </p:cNvSpPr>
          <p:nvPr/>
        </p:nvSpPr>
        <p:spPr bwMode="auto">
          <a:xfrm>
            <a:off x="5257800" y="42672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71" name="Oval 39"/>
          <p:cNvSpPr>
            <a:spLocks noChangeArrowheads="1"/>
          </p:cNvSpPr>
          <p:nvPr/>
        </p:nvSpPr>
        <p:spPr bwMode="auto">
          <a:xfrm>
            <a:off x="5943600" y="37338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72" name="Text Box 40"/>
          <p:cNvSpPr txBox="1">
            <a:spLocks noChangeArrowheads="1"/>
          </p:cNvSpPr>
          <p:nvPr/>
        </p:nvSpPr>
        <p:spPr bwMode="auto">
          <a:xfrm>
            <a:off x="6019800" y="3581400"/>
            <a:ext cx="369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4400" b="1">
                <a:latin typeface="Times New Roman" charset="0"/>
              </a:rPr>
              <a:t>-</a:t>
            </a:r>
          </a:p>
        </p:txBody>
      </p: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8458200" y="2670175"/>
            <a:ext cx="1905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latin typeface="Times New Roman" charset="0"/>
              </a:rPr>
              <a:t>Locate a plane that separates positive from negative examples.</a:t>
            </a:r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3413126" y="6137275"/>
            <a:ext cx="593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Focus on the examples closest to the boundary.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3A8A77-37FD-BBC9-4F45-54EA3766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16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1770491" y="357774"/>
            <a:ext cx="8301225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/>
              <a:t>Idea #1: linear classifier</a:t>
            </a:r>
          </a:p>
        </p:txBody>
      </p:sp>
      <p:sp>
        <p:nvSpPr>
          <p:cNvPr id="448" name="Shape 448"/>
          <p:cNvSpPr/>
          <p:nvPr/>
        </p:nvSpPr>
        <p:spPr>
          <a:xfrm>
            <a:off x="2337555" y="4417219"/>
            <a:ext cx="6802516" cy="43174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687"/>
              <a:t>1 0 0 0 0 1 0 0 0 1 0 0 0 0 0 1 0 0 1 0 …</a:t>
            </a:r>
          </a:p>
        </p:txBody>
      </p:sp>
      <p:sp>
        <p:nvSpPr>
          <p:cNvPr id="449" name="Shape 449"/>
          <p:cNvSpPr/>
          <p:nvPr/>
        </p:nvSpPr>
        <p:spPr>
          <a:xfrm>
            <a:off x="2666181" y="4838262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</a:t>
            </a:r>
          </a:p>
        </p:txBody>
      </p:sp>
      <p:sp>
        <p:nvSpPr>
          <p:cNvPr id="450" name="Shape 450"/>
          <p:cNvSpPr/>
          <p:nvPr/>
        </p:nvSpPr>
        <p:spPr>
          <a:xfrm>
            <a:off x="3737743" y="4838262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451" name="Shape 451"/>
          <p:cNvSpPr/>
          <p:nvPr/>
        </p:nvSpPr>
        <p:spPr>
          <a:xfrm>
            <a:off x="4773587" y="4838262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452" name="Shape 452"/>
          <p:cNvSpPr/>
          <p:nvPr/>
        </p:nvSpPr>
        <p:spPr>
          <a:xfrm>
            <a:off x="5755853" y="4838262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G</a:t>
            </a:r>
          </a:p>
        </p:txBody>
      </p:sp>
      <p:sp>
        <p:nvSpPr>
          <p:cNvPr id="453" name="Shape 453"/>
          <p:cNvSpPr/>
          <p:nvPr/>
        </p:nvSpPr>
        <p:spPr>
          <a:xfrm>
            <a:off x="6738118" y="4838262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T</a:t>
            </a:r>
          </a:p>
        </p:txBody>
      </p:sp>
      <p:sp>
        <p:nvSpPr>
          <p:cNvPr id="454" name="Shape 454"/>
          <p:cNvSpPr/>
          <p:nvPr/>
        </p:nvSpPr>
        <p:spPr>
          <a:xfrm>
            <a:off x="2399028" y="4506516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55" name="Shape 455"/>
          <p:cNvSpPr/>
          <p:nvPr/>
        </p:nvSpPr>
        <p:spPr>
          <a:xfrm>
            <a:off x="3390223" y="4506516"/>
            <a:ext cx="964407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56" name="Shape 456"/>
          <p:cNvSpPr/>
          <p:nvPr/>
        </p:nvSpPr>
        <p:spPr>
          <a:xfrm>
            <a:off x="4452857" y="4506516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57" name="Shape 457"/>
          <p:cNvSpPr/>
          <p:nvPr/>
        </p:nvSpPr>
        <p:spPr>
          <a:xfrm>
            <a:off x="5470840" y="4506516"/>
            <a:ext cx="916782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58" name="Shape 458"/>
          <p:cNvSpPr/>
          <p:nvPr/>
        </p:nvSpPr>
        <p:spPr>
          <a:xfrm>
            <a:off x="6524545" y="4506516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59" name="Shape 459"/>
          <p:cNvSpPr/>
          <p:nvPr/>
        </p:nvSpPr>
        <p:spPr>
          <a:xfrm>
            <a:off x="8239826" y="5060096"/>
            <a:ext cx="2087111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One-hot encoding</a:t>
            </a:r>
          </a:p>
        </p:txBody>
      </p:sp>
      <p:sp>
        <p:nvSpPr>
          <p:cNvPr id="460" name="Shape 460"/>
          <p:cNvSpPr/>
          <p:nvPr/>
        </p:nvSpPr>
        <p:spPr>
          <a:xfrm flipV="1">
            <a:off x="2470546" y="2326943"/>
            <a:ext cx="3432839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1" name="Shape 461"/>
          <p:cNvSpPr/>
          <p:nvPr/>
        </p:nvSpPr>
        <p:spPr>
          <a:xfrm flipV="1">
            <a:off x="2738438" y="2326943"/>
            <a:ext cx="3164948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2" name="Shape 462"/>
          <p:cNvSpPr/>
          <p:nvPr/>
        </p:nvSpPr>
        <p:spPr>
          <a:xfrm flipV="1">
            <a:off x="2988468" y="2326943"/>
            <a:ext cx="2914917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3" name="Shape 463"/>
          <p:cNvSpPr/>
          <p:nvPr/>
        </p:nvSpPr>
        <p:spPr>
          <a:xfrm flipV="1">
            <a:off x="3229570" y="2326943"/>
            <a:ext cx="2673815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4" name="Shape 464"/>
          <p:cNvSpPr/>
          <p:nvPr/>
        </p:nvSpPr>
        <p:spPr>
          <a:xfrm flipV="1">
            <a:off x="3497460" y="2326943"/>
            <a:ext cx="2405925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5" name="Shape 465"/>
          <p:cNvSpPr/>
          <p:nvPr/>
        </p:nvSpPr>
        <p:spPr>
          <a:xfrm flipV="1">
            <a:off x="3765351" y="2326943"/>
            <a:ext cx="2138034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6" name="Shape 466"/>
          <p:cNvSpPr/>
          <p:nvPr/>
        </p:nvSpPr>
        <p:spPr>
          <a:xfrm flipV="1">
            <a:off x="3970733" y="2326943"/>
            <a:ext cx="1932652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7" name="Shape 467"/>
          <p:cNvSpPr/>
          <p:nvPr/>
        </p:nvSpPr>
        <p:spPr>
          <a:xfrm flipV="1">
            <a:off x="4238624" y="2326943"/>
            <a:ext cx="1664761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8" name="Shape 468"/>
          <p:cNvSpPr/>
          <p:nvPr/>
        </p:nvSpPr>
        <p:spPr>
          <a:xfrm flipV="1">
            <a:off x="4506515" y="2326943"/>
            <a:ext cx="1396870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69" name="Shape 469"/>
          <p:cNvSpPr/>
          <p:nvPr/>
        </p:nvSpPr>
        <p:spPr>
          <a:xfrm flipV="1">
            <a:off x="4774405" y="2326943"/>
            <a:ext cx="1128980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0" name="Shape 470"/>
          <p:cNvSpPr/>
          <p:nvPr/>
        </p:nvSpPr>
        <p:spPr>
          <a:xfrm flipV="1">
            <a:off x="5042297" y="2326943"/>
            <a:ext cx="861088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1" name="Shape 471"/>
          <p:cNvSpPr/>
          <p:nvPr/>
        </p:nvSpPr>
        <p:spPr>
          <a:xfrm flipV="1">
            <a:off x="5310187" y="2326943"/>
            <a:ext cx="593198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2" name="Shape 472"/>
          <p:cNvSpPr/>
          <p:nvPr/>
        </p:nvSpPr>
        <p:spPr>
          <a:xfrm flipV="1">
            <a:off x="5578079" y="2326943"/>
            <a:ext cx="325307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3" name="Shape 473"/>
          <p:cNvSpPr/>
          <p:nvPr/>
        </p:nvSpPr>
        <p:spPr>
          <a:xfrm flipV="1">
            <a:off x="5828108" y="2326943"/>
            <a:ext cx="75277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4" name="Shape 474"/>
          <p:cNvSpPr/>
          <p:nvPr/>
        </p:nvSpPr>
        <p:spPr>
          <a:xfrm flipH="1" flipV="1">
            <a:off x="5903385" y="2326943"/>
            <a:ext cx="165827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5" name="Shape 475"/>
          <p:cNvSpPr/>
          <p:nvPr/>
        </p:nvSpPr>
        <p:spPr>
          <a:xfrm flipH="1" flipV="1">
            <a:off x="5903385" y="2326943"/>
            <a:ext cx="433717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6" name="Shape 476"/>
          <p:cNvSpPr/>
          <p:nvPr/>
        </p:nvSpPr>
        <p:spPr>
          <a:xfrm flipH="1" flipV="1">
            <a:off x="5903385" y="2326943"/>
            <a:ext cx="692678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7" name="Shape 477"/>
          <p:cNvSpPr/>
          <p:nvPr/>
        </p:nvSpPr>
        <p:spPr>
          <a:xfrm flipH="1" flipV="1">
            <a:off x="5903384" y="2326943"/>
            <a:ext cx="960570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8" name="Shape 478"/>
          <p:cNvSpPr/>
          <p:nvPr/>
        </p:nvSpPr>
        <p:spPr>
          <a:xfrm flipH="1" flipV="1">
            <a:off x="5903385" y="2326943"/>
            <a:ext cx="1201671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79" name="Shape 479"/>
          <p:cNvSpPr/>
          <p:nvPr/>
        </p:nvSpPr>
        <p:spPr>
          <a:xfrm flipH="1" flipV="1">
            <a:off x="5903384" y="2326943"/>
            <a:ext cx="1433843" cy="20247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480" name="Shape 480"/>
          <p:cNvSpPr/>
          <p:nvPr/>
        </p:nvSpPr>
        <p:spPr>
          <a:xfrm>
            <a:off x="5613839" y="1743410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48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18" y="2291842"/>
            <a:ext cx="3259337" cy="9733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4DEB29-791F-DA93-F5F1-E48BB5D4AE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5811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/>
        </p:nvSpPr>
        <p:spPr>
          <a:xfrm>
            <a:off x="2028491" y="-73585"/>
            <a:ext cx="8301225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 dirty="0"/>
              <a:t>Neural networks</a:t>
            </a:r>
            <a:r>
              <a:rPr lang="en-US" sz="2953" dirty="0"/>
              <a:t> can process input through multiple layers</a:t>
            </a:r>
            <a:endParaRPr sz="2953" dirty="0"/>
          </a:p>
        </p:txBody>
      </p:sp>
      <p:sp>
        <p:nvSpPr>
          <p:cNvPr id="484" name="Shape 484"/>
          <p:cNvSpPr/>
          <p:nvPr/>
        </p:nvSpPr>
        <p:spPr>
          <a:xfrm>
            <a:off x="2313742" y="5643563"/>
            <a:ext cx="6802516" cy="43174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687"/>
              <a:t>1 0 0 0 0 1 0 0 0 1 0 0 0 0 0 1 0 0 1 0 …</a:t>
            </a:r>
          </a:p>
        </p:txBody>
      </p:sp>
      <p:sp>
        <p:nvSpPr>
          <p:cNvPr id="485" name="Shape 485"/>
          <p:cNvSpPr/>
          <p:nvPr/>
        </p:nvSpPr>
        <p:spPr>
          <a:xfrm>
            <a:off x="2642369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</a:t>
            </a:r>
          </a:p>
        </p:txBody>
      </p:sp>
      <p:sp>
        <p:nvSpPr>
          <p:cNvPr id="486" name="Shape 486"/>
          <p:cNvSpPr/>
          <p:nvPr/>
        </p:nvSpPr>
        <p:spPr>
          <a:xfrm>
            <a:off x="3713931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487" name="Shape 487"/>
          <p:cNvSpPr/>
          <p:nvPr/>
        </p:nvSpPr>
        <p:spPr>
          <a:xfrm>
            <a:off x="4749776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488" name="Shape 488"/>
          <p:cNvSpPr/>
          <p:nvPr/>
        </p:nvSpPr>
        <p:spPr>
          <a:xfrm>
            <a:off x="5732041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G</a:t>
            </a:r>
          </a:p>
        </p:txBody>
      </p:sp>
      <p:sp>
        <p:nvSpPr>
          <p:cNvPr id="489" name="Shape 489"/>
          <p:cNvSpPr/>
          <p:nvPr/>
        </p:nvSpPr>
        <p:spPr>
          <a:xfrm>
            <a:off x="6714306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T</a:t>
            </a:r>
          </a:p>
        </p:txBody>
      </p:sp>
      <p:sp>
        <p:nvSpPr>
          <p:cNvPr id="490" name="Shape 490"/>
          <p:cNvSpPr/>
          <p:nvPr/>
        </p:nvSpPr>
        <p:spPr>
          <a:xfrm>
            <a:off x="2375216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91" name="Shape 491"/>
          <p:cNvSpPr/>
          <p:nvPr/>
        </p:nvSpPr>
        <p:spPr>
          <a:xfrm>
            <a:off x="3366411" y="5732859"/>
            <a:ext cx="964407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92" name="Shape 492"/>
          <p:cNvSpPr/>
          <p:nvPr/>
        </p:nvSpPr>
        <p:spPr>
          <a:xfrm>
            <a:off x="4429044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93" name="Shape 493"/>
          <p:cNvSpPr/>
          <p:nvPr/>
        </p:nvSpPr>
        <p:spPr>
          <a:xfrm>
            <a:off x="5447029" y="5732859"/>
            <a:ext cx="916781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494" name="Shape 494"/>
          <p:cNvSpPr/>
          <p:nvPr/>
        </p:nvSpPr>
        <p:spPr>
          <a:xfrm>
            <a:off x="6500732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grpSp>
        <p:nvGrpSpPr>
          <p:cNvPr id="506" name="Group 506"/>
          <p:cNvGrpSpPr/>
          <p:nvPr/>
        </p:nvGrpSpPr>
        <p:grpSpPr>
          <a:xfrm>
            <a:off x="2446734" y="4098726"/>
            <a:ext cx="2571751" cy="1479353"/>
            <a:chOff x="0" y="0"/>
            <a:chExt cx="3657599" cy="2103966"/>
          </a:xfrm>
        </p:grpSpPr>
        <p:sp>
          <p:nvSpPr>
            <p:cNvPr id="495" name="Shape 495"/>
            <p:cNvSpPr/>
            <p:nvPr/>
          </p:nvSpPr>
          <p:spPr>
            <a:xfrm flipV="1">
              <a:off x="-1" y="-1"/>
              <a:ext cx="3475569" cy="21039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381000" y="0"/>
              <a:ext cx="3094567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7" name="Shape 497"/>
            <p:cNvSpPr/>
            <p:nvPr/>
          </p:nvSpPr>
          <p:spPr>
            <a:xfrm flipV="1">
              <a:off x="736599" y="0"/>
              <a:ext cx="2738969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8" name="Shape 498"/>
            <p:cNvSpPr/>
            <p:nvPr/>
          </p:nvSpPr>
          <p:spPr>
            <a:xfrm flipV="1">
              <a:off x="1079499" y="0"/>
              <a:ext cx="2396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9" name="Shape 499"/>
            <p:cNvSpPr/>
            <p:nvPr/>
          </p:nvSpPr>
          <p:spPr>
            <a:xfrm flipV="1">
              <a:off x="1460499" y="0"/>
              <a:ext cx="2015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0" name="Shape 500"/>
            <p:cNvSpPr/>
            <p:nvPr/>
          </p:nvSpPr>
          <p:spPr>
            <a:xfrm flipV="1">
              <a:off x="1841499" y="0"/>
              <a:ext cx="1634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1" name="Shape 501"/>
            <p:cNvSpPr/>
            <p:nvPr/>
          </p:nvSpPr>
          <p:spPr>
            <a:xfrm flipV="1">
              <a:off x="2133599" y="0"/>
              <a:ext cx="1341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2" name="Shape 502"/>
            <p:cNvSpPr/>
            <p:nvPr/>
          </p:nvSpPr>
          <p:spPr>
            <a:xfrm flipV="1">
              <a:off x="2514599" y="0"/>
              <a:ext cx="960969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3" name="Shape 503"/>
            <p:cNvSpPr/>
            <p:nvPr/>
          </p:nvSpPr>
          <p:spPr>
            <a:xfrm flipV="1">
              <a:off x="2895599" y="0"/>
              <a:ext cx="579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4" name="Shape 504"/>
            <p:cNvSpPr/>
            <p:nvPr/>
          </p:nvSpPr>
          <p:spPr>
            <a:xfrm flipV="1">
              <a:off x="3276599" y="0"/>
              <a:ext cx="198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05" name="Shape 505"/>
            <p:cNvSpPr/>
            <p:nvPr/>
          </p:nvSpPr>
          <p:spPr>
            <a:xfrm flipH="1" flipV="1">
              <a:off x="3475566" y="0"/>
              <a:ext cx="182035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507" name="Shape 507"/>
          <p:cNvSpPr/>
          <p:nvPr/>
        </p:nvSpPr>
        <p:spPr>
          <a:xfrm>
            <a:off x="3553935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8" name="Shape 508"/>
          <p:cNvSpPr/>
          <p:nvPr/>
        </p:nvSpPr>
        <p:spPr>
          <a:xfrm>
            <a:off x="4580849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09" name="Shape 509"/>
          <p:cNvSpPr/>
          <p:nvPr/>
        </p:nvSpPr>
        <p:spPr>
          <a:xfrm>
            <a:off x="5562617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0" name="Shape 510"/>
          <p:cNvSpPr/>
          <p:nvPr/>
        </p:nvSpPr>
        <p:spPr>
          <a:xfrm>
            <a:off x="6598958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11" name="Shape 511"/>
          <p:cNvSpPr/>
          <p:nvPr/>
        </p:nvSpPr>
        <p:spPr>
          <a:xfrm flipV="1">
            <a:off x="2446734" y="4098726"/>
            <a:ext cx="1398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2" name="Shape 512"/>
          <p:cNvSpPr/>
          <p:nvPr/>
        </p:nvSpPr>
        <p:spPr>
          <a:xfrm flipV="1">
            <a:off x="2714625" y="4098726"/>
            <a:ext cx="1131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3" name="Shape 513"/>
          <p:cNvSpPr/>
          <p:nvPr/>
        </p:nvSpPr>
        <p:spPr>
          <a:xfrm flipV="1">
            <a:off x="2964656" y="4098726"/>
            <a:ext cx="88106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4" name="Shape 514"/>
          <p:cNvSpPr/>
          <p:nvPr/>
        </p:nvSpPr>
        <p:spPr>
          <a:xfrm flipV="1">
            <a:off x="3205758" y="4098726"/>
            <a:ext cx="639962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5" name="Shape 515"/>
          <p:cNvSpPr/>
          <p:nvPr/>
        </p:nvSpPr>
        <p:spPr>
          <a:xfrm flipV="1">
            <a:off x="3473648" y="4098726"/>
            <a:ext cx="372071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6" name="Shape 516"/>
          <p:cNvSpPr/>
          <p:nvPr/>
        </p:nvSpPr>
        <p:spPr>
          <a:xfrm flipV="1">
            <a:off x="3741539" y="4098726"/>
            <a:ext cx="104181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7" name="Shape 517"/>
          <p:cNvSpPr/>
          <p:nvPr/>
        </p:nvSpPr>
        <p:spPr>
          <a:xfrm flipH="1" flipV="1">
            <a:off x="3845719" y="4098726"/>
            <a:ext cx="10120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8" name="Shape 518"/>
          <p:cNvSpPr/>
          <p:nvPr/>
        </p:nvSpPr>
        <p:spPr>
          <a:xfrm flipH="1" flipV="1">
            <a:off x="3845718" y="4098726"/>
            <a:ext cx="369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19" name="Shape 519"/>
          <p:cNvSpPr/>
          <p:nvPr/>
        </p:nvSpPr>
        <p:spPr>
          <a:xfrm flipH="1" flipV="1">
            <a:off x="3845719" y="4098726"/>
            <a:ext cx="636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0" name="Shape 520"/>
          <p:cNvSpPr/>
          <p:nvPr/>
        </p:nvSpPr>
        <p:spPr>
          <a:xfrm flipH="1" flipV="1">
            <a:off x="3845718" y="4098726"/>
            <a:ext cx="90487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1" name="Shape 521"/>
          <p:cNvSpPr/>
          <p:nvPr/>
        </p:nvSpPr>
        <p:spPr>
          <a:xfrm flipH="1" flipV="1">
            <a:off x="3845719" y="4098726"/>
            <a:ext cx="117276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2" name="Shape 522"/>
          <p:cNvSpPr/>
          <p:nvPr/>
        </p:nvSpPr>
        <p:spPr>
          <a:xfrm flipV="1">
            <a:off x="2446735" y="4098726"/>
            <a:ext cx="344388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3" name="Shape 523"/>
          <p:cNvSpPr/>
          <p:nvPr/>
        </p:nvSpPr>
        <p:spPr>
          <a:xfrm flipV="1">
            <a:off x="2714625" y="4098726"/>
            <a:ext cx="317599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4" name="Shape 524"/>
          <p:cNvSpPr/>
          <p:nvPr/>
        </p:nvSpPr>
        <p:spPr>
          <a:xfrm flipV="1">
            <a:off x="2964656" y="4098727"/>
            <a:ext cx="2925961" cy="14793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5" name="Shape 525"/>
          <p:cNvSpPr/>
          <p:nvPr/>
        </p:nvSpPr>
        <p:spPr>
          <a:xfrm flipV="1">
            <a:off x="3205758" y="4098726"/>
            <a:ext cx="268486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6" name="Shape 526"/>
          <p:cNvSpPr/>
          <p:nvPr/>
        </p:nvSpPr>
        <p:spPr>
          <a:xfrm flipV="1">
            <a:off x="3473648" y="4098726"/>
            <a:ext cx="241697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7" name="Shape 527"/>
          <p:cNvSpPr/>
          <p:nvPr/>
        </p:nvSpPr>
        <p:spPr>
          <a:xfrm flipV="1">
            <a:off x="3741539" y="4098727"/>
            <a:ext cx="2149078" cy="14793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8" name="Shape 528"/>
          <p:cNvSpPr/>
          <p:nvPr/>
        </p:nvSpPr>
        <p:spPr>
          <a:xfrm flipV="1">
            <a:off x="3946922" y="4098726"/>
            <a:ext cx="194369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29" name="Shape 529"/>
          <p:cNvSpPr/>
          <p:nvPr/>
        </p:nvSpPr>
        <p:spPr>
          <a:xfrm flipV="1">
            <a:off x="4214812" y="4098726"/>
            <a:ext cx="167580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0" name="Shape 530"/>
          <p:cNvSpPr/>
          <p:nvPr/>
        </p:nvSpPr>
        <p:spPr>
          <a:xfrm flipV="1">
            <a:off x="4482703" y="4098726"/>
            <a:ext cx="140791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1" name="Shape 531"/>
          <p:cNvSpPr/>
          <p:nvPr/>
        </p:nvSpPr>
        <p:spPr>
          <a:xfrm flipV="1">
            <a:off x="4750594" y="4098726"/>
            <a:ext cx="114002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2" name="Shape 532"/>
          <p:cNvSpPr/>
          <p:nvPr/>
        </p:nvSpPr>
        <p:spPr>
          <a:xfrm flipV="1">
            <a:off x="5018485" y="4098726"/>
            <a:ext cx="87213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3" name="Shape 533"/>
          <p:cNvSpPr/>
          <p:nvPr/>
        </p:nvSpPr>
        <p:spPr>
          <a:xfrm flipV="1">
            <a:off x="2446735" y="4098726"/>
            <a:ext cx="4470797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4" name="Shape 534"/>
          <p:cNvSpPr/>
          <p:nvPr/>
        </p:nvSpPr>
        <p:spPr>
          <a:xfrm flipV="1">
            <a:off x="2714625" y="4098726"/>
            <a:ext cx="420290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5" name="Shape 535"/>
          <p:cNvSpPr/>
          <p:nvPr/>
        </p:nvSpPr>
        <p:spPr>
          <a:xfrm flipV="1">
            <a:off x="2964656" y="4098726"/>
            <a:ext cx="395287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6" name="Shape 536"/>
          <p:cNvSpPr/>
          <p:nvPr/>
        </p:nvSpPr>
        <p:spPr>
          <a:xfrm flipV="1">
            <a:off x="3205758" y="4098726"/>
            <a:ext cx="371177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7" name="Shape 537"/>
          <p:cNvSpPr/>
          <p:nvPr/>
        </p:nvSpPr>
        <p:spPr>
          <a:xfrm flipV="1">
            <a:off x="3473648" y="4098726"/>
            <a:ext cx="344388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8" name="Shape 538"/>
          <p:cNvSpPr/>
          <p:nvPr/>
        </p:nvSpPr>
        <p:spPr>
          <a:xfrm flipV="1">
            <a:off x="3741539" y="4098726"/>
            <a:ext cx="317599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39" name="Shape 539"/>
          <p:cNvSpPr/>
          <p:nvPr/>
        </p:nvSpPr>
        <p:spPr>
          <a:xfrm flipV="1">
            <a:off x="3946922" y="4098726"/>
            <a:ext cx="297061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40" name="Shape 540"/>
          <p:cNvSpPr/>
          <p:nvPr/>
        </p:nvSpPr>
        <p:spPr>
          <a:xfrm flipV="1">
            <a:off x="4214813" y="4098726"/>
            <a:ext cx="2702719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41" name="Shape 541"/>
          <p:cNvSpPr/>
          <p:nvPr/>
        </p:nvSpPr>
        <p:spPr>
          <a:xfrm flipV="1">
            <a:off x="4482703" y="4098726"/>
            <a:ext cx="2434829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42" name="Shape 542"/>
          <p:cNvSpPr/>
          <p:nvPr/>
        </p:nvSpPr>
        <p:spPr>
          <a:xfrm flipV="1">
            <a:off x="4750594" y="4098726"/>
            <a:ext cx="2166938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43" name="Shape 543"/>
          <p:cNvSpPr/>
          <p:nvPr/>
        </p:nvSpPr>
        <p:spPr>
          <a:xfrm flipV="1">
            <a:off x="5018484" y="4098726"/>
            <a:ext cx="1899048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44" name="Shape 544"/>
          <p:cNvSpPr/>
          <p:nvPr/>
        </p:nvSpPr>
        <p:spPr>
          <a:xfrm>
            <a:off x="3553935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5" name="Shape 545"/>
          <p:cNvSpPr/>
          <p:nvPr/>
        </p:nvSpPr>
        <p:spPr>
          <a:xfrm>
            <a:off x="4580849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6" name="Shape 546"/>
          <p:cNvSpPr/>
          <p:nvPr/>
        </p:nvSpPr>
        <p:spPr>
          <a:xfrm>
            <a:off x="5562617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7" name="Shape 547"/>
          <p:cNvSpPr/>
          <p:nvPr/>
        </p:nvSpPr>
        <p:spPr>
          <a:xfrm>
            <a:off x="6598958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8" name="Shape 548"/>
          <p:cNvSpPr/>
          <p:nvPr/>
        </p:nvSpPr>
        <p:spPr>
          <a:xfrm>
            <a:off x="5156025" y="1395785"/>
            <a:ext cx="589360" cy="590384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49" name="Shape 549"/>
          <p:cNvSpPr/>
          <p:nvPr/>
        </p:nvSpPr>
        <p:spPr>
          <a:xfrm flipV="1">
            <a:off x="3875484" y="3047860"/>
            <a:ext cx="1" cy="47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0" name="Shape 550"/>
          <p:cNvSpPr/>
          <p:nvPr/>
        </p:nvSpPr>
        <p:spPr>
          <a:xfrm flipV="1">
            <a:off x="3875484" y="3038220"/>
            <a:ext cx="1030429" cy="4860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1" name="Shape 551"/>
          <p:cNvSpPr/>
          <p:nvPr/>
        </p:nvSpPr>
        <p:spPr>
          <a:xfrm flipV="1">
            <a:off x="3875484" y="3061639"/>
            <a:ext cx="2002098" cy="46261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2" name="Shape 552"/>
          <p:cNvSpPr/>
          <p:nvPr/>
        </p:nvSpPr>
        <p:spPr>
          <a:xfrm flipV="1">
            <a:off x="3875484" y="3043317"/>
            <a:ext cx="3008517" cy="4809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3" name="Shape 553"/>
          <p:cNvSpPr/>
          <p:nvPr/>
        </p:nvSpPr>
        <p:spPr>
          <a:xfrm flipH="1" flipV="1">
            <a:off x="3875485" y="3047860"/>
            <a:ext cx="961818" cy="4770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4" name="Shape 554"/>
          <p:cNvSpPr/>
          <p:nvPr/>
        </p:nvSpPr>
        <p:spPr>
          <a:xfrm flipH="1" flipV="1">
            <a:off x="3875484" y="3047860"/>
            <a:ext cx="1959757" cy="4527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5" name="Shape 555"/>
          <p:cNvSpPr/>
          <p:nvPr/>
        </p:nvSpPr>
        <p:spPr>
          <a:xfrm flipH="1" flipV="1">
            <a:off x="3875484" y="3047860"/>
            <a:ext cx="3005182" cy="4651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6" name="Shape 556"/>
          <p:cNvSpPr/>
          <p:nvPr/>
        </p:nvSpPr>
        <p:spPr>
          <a:xfrm flipV="1">
            <a:off x="4905913" y="3038220"/>
            <a:ext cx="1" cy="4866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7" name="Shape 557"/>
          <p:cNvSpPr/>
          <p:nvPr/>
        </p:nvSpPr>
        <p:spPr>
          <a:xfrm flipH="1" flipV="1">
            <a:off x="4905912" y="3038220"/>
            <a:ext cx="973011" cy="4752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8" name="Shape 558"/>
          <p:cNvSpPr/>
          <p:nvPr/>
        </p:nvSpPr>
        <p:spPr>
          <a:xfrm flipH="1" flipV="1">
            <a:off x="4905913" y="3038220"/>
            <a:ext cx="1999368" cy="4798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59" name="Shape 559"/>
          <p:cNvSpPr/>
          <p:nvPr/>
        </p:nvSpPr>
        <p:spPr>
          <a:xfrm flipV="1">
            <a:off x="4904352" y="3061638"/>
            <a:ext cx="973230" cy="450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0" name="Shape 560"/>
          <p:cNvSpPr/>
          <p:nvPr/>
        </p:nvSpPr>
        <p:spPr>
          <a:xfrm flipV="1">
            <a:off x="5877581" y="3061638"/>
            <a:ext cx="1" cy="4488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1" name="Shape 561"/>
          <p:cNvSpPr/>
          <p:nvPr/>
        </p:nvSpPr>
        <p:spPr>
          <a:xfrm flipH="1" flipV="1">
            <a:off x="5877581" y="3061639"/>
            <a:ext cx="1038914" cy="4602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2" name="Shape 562"/>
          <p:cNvSpPr/>
          <p:nvPr/>
        </p:nvSpPr>
        <p:spPr>
          <a:xfrm flipV="1">
            <a:off x="4893608" y="3043317"/>
            <a:ext cx="1990394" cy="494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3" name="Shape 563"/>
          <p:cNvSpPr/>
          <p:nvPr/>
        </p:nvSpPr>
        <p:spPr>
          <a:xfrm flipV="1">
            <a:off x="5868955" y="3043317"/>
            <a:ext cx="1015047" cy="4648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4" name="Shape 564"/>
          <p:cNvSpPr/>
          <p:nvPr/>
        </p:nvSpPr>
        <p:spPr>
          <a:xfrm flipV="1">
            <a:off x="6884002" y="3043316"/>
            <a:ext cx="1" cy="4924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5" name="Shape 565"/>
          <p:cNvSpPr/>
          <p:nvPr/>
        </p:nvSpPr>
        <p:spPr>
          <a:xfrm flipH="1" flipV="1">
            <a:off x="5430235" y="2003358"/>
            <a:ext cx="1495259" cy="43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6" name="Shape 566"/>
          <p:cNvSpPr/>
          <p:nvPr/>
        </p:nvSpPr>
        <p:spPr>
          <a:xfrm flipH="1" flipV="1">
            <a:off x="5430236" y="2003358"/>
            <a:ext cx="446437" cy="4469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7" name="Shape 567"/>
          <p:cNvSpPr/>
          <p:nvPr/>
        </p:nvSpPr>
        <p:spPr>
          <a:xfrm flipV="1">
            <a:off x="4896824" y="2003359"/>
            <a:ext cx="533412" cy="4263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568" name="Shape 568"/>
          <p:cNvSpPr/>
          <p:nvPr/>
        </p:nvSpPr>
        <p:spPr>
          <a:xfrm flipV="1">
            <a:off x="3843494" y="2003359"/>
            <a:ext cx="1586743" cy="4257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583" name="Group 583"/>
          <p:cNvGrpSpPr/>
          <p:nvPr/>
        </p:nvGrpSpPr>
        <p:grpSpPr>
          <a:xfrm>
            <a:off x="1865560" y="1100203"/>
            <a:ext cx="4653795" cy="4892315"/>
            <a:chOff x="0" y="0"/>
            <a:chExt cx="6618729" cy="6957958"/>
          </a:xfrm>
        </p:grpSpPr>
        <p:grpSp>
          <p:nvGrpSpPr>
            <p:cNvPr id="571" name="Group 571"/>
            <p:cNvGrpSpPr/>
            <p:nvPr/>
          </p:nvGrpSpPr>
          <p:grpSpPr>
            <a:xfrm>
              <a:off x="279874" y="4472251"/>
              <a:ext cx="2540470" cy="423069"/>
              <a:chOff x="0" y="0"/>
              <a:chExt cx="2540468" cy="423068"/>
            </a:xfrm>
          </p:grpSpPr>
          <p:sp>
            <p:nvSpPr>
              <p:cNvPr id="569" name="Shape 569"/>
              <p:cNvSpPr/>
              <p:nvPr/>
            </p:nvSpPr>
            <p:spPr>
              <a:xfrm>
                <a:off x="0" y="0"/>
                <a:ext cx="2540469" cy="42306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pic>
            <p:nvPicPr>
              <p:cNvPr id="570" name="pasted-image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362" y="65431"/>
                <a:ext cx="2367093" cy="3282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4" name="Group 574"/>
            <p:cNvGrpSpPr/>
            <p:nvPr/>
          </p:nvGrpSpPr>
          <p:grpSpPr>
            <a:xfrm>
              <a:off x="3391774" y="4490110"/>
              <a:ext cx="2680234" cy="499534"/>
              <a:chOff x="0" y="0"/>
              <a:chExt cx="2680233" cy="499533"/>
            </a:xfrm>
          </p:grpSpPr>
          <p:sp>
            <p:nvSpPr>
              <p:cNvPr id="572" name="Shape 572"/>
              <p:cNvSpPr/>
              <p:nvPr/>
            </p:nvSpPr>
            <p:spPr>
              <a:xfrm>
                <a:off x="5157" y="0"/>
                <a:ext cx="2675077" cy="49953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pic>
            <p:nvPicPr>
              <p:cNvPr id="573" name="pasted-image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86717"/>
                <a:ext cx="2596019" cy="3600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7" name="Group 577"/>
            <p:cNvGrpSpPr/>
            <p:nvPr/>
          </p:nvGrpSpPr>
          <p:grpSpPr>
            <a:xfrm>
              <a:off x="2708148" y="2069676"/>
              <a:ext cx="2540469" cy="423069"/>
              <a:chOff x="0" y="0"/>
              <a:chExt cx="2540468" cy="423068"/>
            </a:xfrm>
          </p:grpSpPr>
          <p:sp>
            <p:nvSpPr>
              <p:cNvPr id="575" name="Shape 575"/>
              <p:cNvSpPr/>
              <p:nvPr/>
            </p:nvSpPr>
            <p:spPr>
              <a:xfrm>
                <a:off x="0" y="0"/>
                <a:ext cx="2540469" cy="423069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pic>
            <p:nvPicPr>
              <p:cNvPr id="576" name="pasted-image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13" y="73058"/>
                <a:ext cx="2420443" cy="3369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8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0792" y="0"/>
              <a:ext cx="3097938" cy="324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665858"/>
              <a:ext cx="431800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0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2978" y="3730637"/>
              <a:ext cx="4191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pasted-image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0110" y="2137184"/>
              <a:ext cx="4318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pasted-image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1318" y="702877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343905-2914-FFB3-5A0F-A0B4BB7FB4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3322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/>
          <p:nvPr/>
        </p:nvSpPr>
        <p:spPr>
          <a:xfrm>
            <a:off x="1760760" y="45908"/>
            <a:ext cx="8301225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/>
          <a:p>
            <a: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953"/>
              <a:t>A nonlinear </a:t>
            </a:r>
            <a:r>
              <a:rPr sz="2953" i="1"/>
              <a:t>activation function</a:t>
            </a:r>
            <a:r>
              <a:rPr sz="2953"/>
              <a:t> is applied at each layer</a:t>
            </a:r>
          </a:p>
        </p:txBody>
      </p:sp>
      <p:sp>
        <p:nvSpPr>
          <p:cNvPr id="586" name="Shape 586"/>
          <p:cNvSpPr/>
          <p:nvPr/>
        </p:nvSpPr>
        <p:spPr>
          <a:xfrm>
            <a:off x="1867258" y="5643563"/>
            <a:ext cx="6802516" cy="43174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687"/>
              <a:t>1 0 0 0 0 1 0 0 0 1 0 0 0 0 0 1 0 0 1 0 …</a:t>
            </a:r>
          </a:p>
        </p:txBody>
      </p:sp>
      <p:sp>
        <p:nvSpPr>
          <p:cNvPr id="587" name="Shape 587"/>
          <p:cNvSpPr/>
          <p:nvPr/>
        </p:nvSpPr>
        <p:spPr>
          <a:xfrm>
            <a:off x="2195885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</a:t>
            </a:r>
          </a:p>
        </p:txBody>
      </p:sp>
      <p:sp>
        <p:nvSpPr>
          <p:cNvPr id="588" name="Shape 588"/>
          <p:cNvSpPr/>
          <p:nvPr/>
        </p:nvSpPr>
        <p:spPr>
          <a:xfrm>
            <a:off x="3267446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589" name="Shape 589"/>
          <p:cNvSpPr/>
          <p:nvPr/>
        </p:nvSpPr>
        <p:spPr>
          <a:xfrm>
            <a:off x="4303291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590" name="Shape 590"/>
          <p:cNvSpPr/>
          <p:nvPr/>
        </p:nvSpPr>
        <p:spPr>
          <a:xfrm>
            <a:off x="5285557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G</a:t>
            </a:r>
          </a:p>
        </p:txBody>
      </p:sp>
      <p:sp>
        <p:nvSpPr>
          <p:cNvPr id="591" name="Shape 591"/>
          <p:cNvSpPr/>
          <p:nvPr/>
        </p:nvSpPr>
        <p:spPr>
          <a:xfrm>
            <a:off x="6267821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T</a:t>
            </a:r>
          </a:p>
        </p:txBody>
      </p:sp>
      <p:sp>
        <p:nvSpPr>
          <p:cNvPr id="592" name="Shape 592"/>
          <p:cNvSpPr/>
          <p:nvPr/>
        </p:nvSpPr>
        <p:spPr>
          <a:xfrm>
            <a:off x="1928732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93" name="Shape 593"/>
          <p:cNvSpPr/>
          <p:nvPr/>
        </p:nvSpPr>
        <p:spPr>
          <a:xfrm>
            <a:off x="2919927" y="5732859"/>
            <a:ext cx="964407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94" name="Shape 594"/>
          <p:cNvSpPr/>
          <p:nvPr/>
        </p:nvSpPr>
        <p:spPr>
          <a:xfrm>
            <a:off x="3982560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95" name="Shape 595"/>
          <p:cNvSpPr/>
          <p:nvPr/>
        </p:nvSpPr>
        <p:spPr>
          <a:xfrm>
            <a:off x="5000545" y="5732859"/>
            <a:ext cx="916781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96" name="Shape 596"/>
          <p:cNvSpPr/>
          <p:nvPr/>
        </p:nvSpPr>
        <p:spPr>
          <a:xfrm>
            <a:off x="6054248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grpSp>
        <p:nvGrpSpPr>
          <p:cNvPr id="608" name="Group 608"/>
          <p:cNvGrpSpPr/>
          <p:nvPr/>
        </p:nvGrpSpPr>
        <p:grpSpPr>
          <a:xfrm>
            <a:off x="2000250" y="4098726"/>
            <a:ext cx="2571751" cy="1479353"/>
            <a:chOff x="0" y="0"/>
            <a:chExt cx="3657599" cy="2103966"/>
          </a:xfrm>
        </p:grpSpPr>
        <p:sp>
          <p:nvSpPr>
            <p:cNvPr id="597" name="Shape 597"/>
            <p:cNvSpPr/>
            <p:nvPr/>
          </p:nvSpPr>
          <p:spPr>
            <a:xfrm flipV="1">
              <a:off x="-1" y="-1"/>
              <a:ext cx="3475569" cy="21039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98" name="Shape 598"/>
            <p:cNvSpPr/>
            <p:nvPr/>
          </p:nvSpPr>
          <p:spPr>
            <a:xfrm flipV="1">
              <a:off x="381000" y="0"/>
              <a:ext cx="3094567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99" name="Shape 599"/>
            <p:cNvSpPr/>
            <p:nvPr/>
          </p:nvSpPr>
          <p:spPr>
            <a:xfrm flipV="1">
              <a:off x="736599" y="0"/>
              <a:ext cx="2738969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0" name="Shape 600"/>
            <p:cNvSpPr/>
            <p:nvPr/>
          </p:nvSpPr>
          <p:spPr>
            <a:xfrm flipV="1">
              <a:off x="1079499" y="0"/>
              <a:ext cx="2396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1" name="Shape 601"/>
            <p:cNvSpPr/>
            <p:nvPr/>
          </p:nvSpPr>
          <p:spPr>
            <a:xfrm flipV="1">
              <a:off x="1460499" y="0"/>
              <a:ext cx="2015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2" name="Shape 602"/>
            <p:cNvSpPr/>
            <p:nvPr/>
          </p:nvSpPr>
          <p:spPr>
            <a:xfrm flipV="1">
              <a:off x="1841499" y="0"/>
              <a:ext cx="1634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3" name="Shape 603"/>
            <p:cNvSpPr/>
            <p:nvPr/>
          </p:nvSpPr>
          <p:spPr>
            <a:xfrm flipV="1">
              <a:off x="2133599" y="0"/>
              <a:ext cx="1341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4" name="Shape 604"/>
            <p:cNvSpPr/>
            <p:nvPr/>
          </p:nvSpPr>
          <p:spPr>
            <a:xfrm flipV="1">
              <a:off x="2514599" y="0"/>
              <a:ext cx="960969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5" name="Shape 605"/>
            <p:cNvSpPr/>
            <p:nvPr/>
          </p:nvSpPr>
          <p:spPr>
            <a:xfrm flipV="1">
              <a:off x="2895599" y="0"/>
              <a:ext cx="579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6" name="Shape 606"/>
            <p:cNvSpPr/>
            <p:nvPr/>
          </p:nvSpPr>
          <p:spPr>
            <a:xfrm flipV="1">
              <a:off x="3276599" y="0"/>
              <a:ext cx="198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07" name="Shape 607"/>
            <p:cNvSpPr/>
            <p:nvPr/>
          </p:nvSpPr>
          <p:spPr>
            <a:xfrm flipH="1" flipV="1">
              <a:off x="3475566" y="0"/>
              <a:ext cx="182035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609" name="Shape 609"/>
          <p:cNvSpPr/>
          <p:nvPr/>
        </p:nvSpPr>
        <p:spPr>
          <a:xfrm>
            <a:off x="3107451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10" name="Shape 610"/>
          <p:cNvSpPr/>
          <p:nvPr/>
        </p:nvSpPr>
        <p:spPr>
          <a:xfrm>
            <a:off x="4134365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11" name="Shape 611"/>
          <p:cNvSpPr/>
          <p:nvPr/>
        </p:nvSpPr>
        <p:spPr>
          <a:xfrm>
            <a:off x="5116132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12" name="Shape 612"/>
          <p:cNvSpPr/>
          <p:nvPr/>
        </p:nvSpPr>
        <p:spPr>
          <a:xfrm>
            <a:off x="6152474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13" name="Shape 613"/>
          <p:cNvSpPr/>
          <p:nvPr/>
        </p:nvSpPr>
        <p:spPr>
          <a:xfrm flipV="1">
            <a:off x="2000250" y="4098726"/>
            <a:ext cx="1398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14" name="Shape 614"/>
          <p:cNvSpPr/>
          <p:nvPr/>
        </p:nvSpPr>
        <p:spPr>
          <a:xfrm flipV="1">
            <a:off x="2268140" y="4098726"/>
            <a:ext cx="1131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15" name="Shape 615"/>
          <p:cNvSpPr/>
          <p:nvPr/>
        </p:nvSpPr>
        <p:spPr>
          <a:xfrm flipV="1">
            <a:off x="2518172" y="4098726"/>
            <a:ext cx="88106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16" name="Shape 616"/>
          <p:cNvSpPr/>
          <p:nvPr/>
        </p:nvSpPr>
        <p:spPr>
          <a:xfrm flipV="1">
            <a:off x="2759273" y="4098726"/>
            <a:ext cx="639962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17" name="Shape 617"/>
          <p:cNvSpPr/>
          <p:nvPr/>
        </p:nvSpPr>
        <p:spPr>
          <a:xfrm flipV="1">
            <a:off x="3027164" y="4098726"/>
            <a:ext cx="372071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18" name="Shape 618"/>
          <p:cNvSpPr/>
          <p:nvPr/>
        </p:nvSpPr>
        <p:spPr>
          <a:xfrm flipV="1">
            <a:off x="3295054" y="4098726"/>
            <a:ext cx="104181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19" name="Shape 619"/>
          <p:cNvSpPr/>
          <p:nvPr/>
        </p:nvSpPr>
        <p:spPr>
          <a:xfrm flipH="1" flipV="1">
            <a:off x="3399234" y="4098726"/>
            <a:ext cx="10120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0" name="Shape 620"/>
          <p:cNvSpPr/>
          <p:nvPr/>
        </p:nvSpPr>
        <p:spPr>
          <a:xfrm flipH="1" flipV="1">
            <a:off x="3399234" y="4098726"/>
            <a:ext cx="369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1" name="Shape 621"/>
          <p:cNvSpPr/>
          <p:nvPr/>
        </p:nvSpPr>
        <p:spPr>
          <a:xfrm flipH="1" flipV="1">
            <a:off x="3399234" y="4098726"/>
            <a:ext cx="636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2" name="Shape 622"/>
          <p:cNvSpPr/>
          <p:nvPr/>
        </p:nvSpPr>
        <p:spPr>
          <a:xfrm flipH="1" flipV="1">
            <a:off x="3399234" y="4098726"/>
            <a:ext cx="90487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3" name="Shape 623"/>
          <p:cNvSpPr/>
          <p:nvPr/>
        </p:nvSpPr>
        <p:spPr>
          <a:xfrm flipH="1" flipV="1">
            <a:off x="3399234" y="4098726"/>
            <a:ext cx="117276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4" name="Shape 624"/>
          <p:cNvSpPr/>
          <p:nvPr/>
        </p:nvSpPr>
        <p:spPr>
          <a:xfrm flipV="1">
            <a:off x="2000250" y="4098726"/>
            <a:ext cx="344388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5" name="Shape 625"/>
          <p:cNvSpPr/>
          <p:nvPr/>
        </p:nvSpPr>
        <p:spPr>
          <a:xfrm flipV="1">
            <a:off x="2268140" y="4098726"/>
            <a:ext cx="317599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6" name="Shape 626"/>
          <p:cNvSpPr/>
          <p:nvPr/>
        </p:nvSpPr>
        <p:spPr>
          <a:xfrm flipV="1">
            <a:off x="2518172" y="4098727"/>
            <a:ext cx="2925961" cy="14793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7" name="Shape 627"/>
          <p:cNvSpPr/>
          <p:nvPr/>
        </p:nvSpPr>
        <p:spPr>
          <a:xfrm flipV="1">
            <a:off x="2759273" y="4098726"/>
            <a:ext cx="268486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8" name="Shape 628"/>
          <p:cNvSpPr/>
          <p:nvPr/>
        </p:nvSpPr>
        <p:spPr>
          <a:xfrm flipV="1">
            <a:off x="3027164" y="4098726"/>
            <a:ext cx="241697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29" name="Shape 629"/>
          <p:cNvSpPr/>
          <p:nvPr/>
        </p:nvSpPr>
        <p:spPr>
          <a:xfrm flipV="1">
            <a:off x="3295055" y="4098727"/>
            <a:ext cx="2149078" cy="14793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0" name="Shape 630"/>
          <p:cNvSpPr/>
          <p:nvPr/>
        </p:nvSpPr>
        <p:spPr>
          <a:xfrm flipV="1">
            <a:off x="3500437" y="4098726"/>
            <a:ext cx="194369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1" name="Shape 631"/>
          <p:cNvSpPr/>
          <p:nvPr/>
        </p:nvSpPr>
        <p:spPr>
          <a:xfrm flipV="1">
            <a:off x="3768328" y="4098726"/>
            <a:ext cx="167580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2" name="Shape 632"/>
          <p:cNvSpPr/>
          <p:nvPr/>
        </p:nvSpPr>
        <p:spPr>
          <a:xfrm flipV="1">
            <a:off x="4036219" y="4098726"/>
            <a:ext cx="140791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3" name="Shape 633"/>
          <p:cNvSpPr/>
          <p:nvPr/>
        </p:nvSpPr>
        <p:spPr>
          <a:xfrm flipV="1">
            <a:off x="4304109" y="4098726"/>
            <a:ext cx="114002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4" name="Shape 634"/>
          <p:cNvSpPr/>
          <p:nvPr/>
        </p:nvSpPr>
        <p:spPr>
          <a:xfrm flipV="1">
            <a:off x="4572000" y="4098726"/>
            <a:ext cx="87213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5" name="Shape 635"/>
          <p:cNvSpPr/>
          <p:nvPr/>
        </p:nvSpPr>
        <p:spPr>
          <a:xfrm flipV="1">
            <a:off x="2000250" y="4098726"/>
            <a:ext cx="4470797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6" name="Shape 636"/>
          <p:cNvSpPr/>
          <p:nvPr/>
        </p:nvSpPr>
        <p:spPr>
          <a:xfrm flipV="1">
            <a:off x="2268141" y="4098726"/>
            <a:ext cx="420290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7" name="Shape 637"/>
          <p:cNvSpPr/>
          <p:nvPr/>
        </p:nvSpPr>
        <p:spPr>
          <a:xfrm flipV="1">
            <a:off x="2518172" y="4098726"/>
            <a:ext cx="395287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8" name="Shape 638"/>
          <p:cNvSpPr/>
          <p:nvPr/>
        </p:nvSpPr>
        <p:spPr>
          <a:xfrm flipV="1">
            <a:off x="2759273" y="4098726"/>
            <a:ext cx="371177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39" name="Shape 639"/>
          <p:cNvSpPr/>
          <p:nvPr/>
        </p:nvSpPr>
        <p:spPr>
          <a:xfrm flipV="1">
            <a:off x="3027164" y="4098726"/>
            <a:ext cx="344388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0" name="Shape 640"/>
          <p:cNvSpPr/>
          <p:nvPr/>
        </p:nvSpPr>
        <p:spPr>
          <a:xfrm flipV="1">
            <a:off x="3295055" y="4098726"/>
            <a:ext cx="317599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1" name="Shape 641"/>
          <p:cNvSpPr/>
          <p:nvPr/>
        </p:nvSpPr>
        <p:spPr>
          <a:xfrm flipV="1">
            <a:off x="3500437" y="4098726"/>
            <a:ext cx="297061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2" name="Shape 642"/>
          <p:cNvSpPr/>
          <p:nvPr/>
        </p:nvSpPr>
        <p:spPr>
          <a:xfrm flipV="1">
            <a:off x="3768328" y="4098726"/>
            <a:ext cx="2702719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3" name="Shape 643"/>
          <p:cNvSpPr/>
          <p:nvPr/>
        </p:nvSpPr>
        <p:spPr>
          <a:xfrm flipV="1">
            <a:off x="4036219" y="4098726"/>
            <a:ext cx="2434829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4" name="Shape 644"/>
          <p:cNvSpPr/>
          <p:nvPr/>
        </p:nvSpPr>
        <p:spPr>
          <a:xfrm flipV="1">
            <a:off x="4304109" y="4098726"/>
            <a:ext cx="2166938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5" name="Shape 645"/>
          <p:cNvSpPr/>
          <p:nvPr/>
        </p:nvSpPr>
        <p:spPr>
          <a:xfrm flipV="1">
            <a:off x="4572000" y="4098726"/>
            <a:ext cx="1899048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46" name="Shape 646"/>
          <p:cNvSpPr/>
          <p:nvPr/>
        </p:nvSpPr>
        <p:spPr>
          <a:xfrm>
            <a:off x="3107451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47" name="Shape 647"/>
          <p:cNvSpPr/>
          <p:nvPr/>
        </p:nvSpPr>
        <p:spPr>
          <a:xfrm>
            <a:off x="4134365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48" name="Shape 648"/>
          <p:cNvSpPr/>
          <p:nvPr/>
        </p:nvSpPr>
        <p:spPr>
          <a:xfrm>
            <a:off x="5116132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49" name="Shape 649"/>
          <p:cNvSpPr/>
          <p:nvPr/>
        </p:nvSpPr>
        <p:spPr>
          <a:xfrm>
            <a:off x="6152474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50" name="Shape 650"/>
          <p:cNvSpPr/>
          <p:nvPr/>
        </p:nvSpPr>
        <p:spPr>
          <a:xfrm>
            <a:off x="4709541" y="1395785"/>
            <a:ext cx="589360" cy="590384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51" name="Shape 651"/>
          <p:cNvSpPr/>
          <p:nvPr/>
        </p:nvSpPr>
        <p:spPr>
          <a:xfrm flipV="1">
            <a:off x="3429000" y="3047860"/>
            <a:ext cx="1" cy="47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2" name="Shape 652"/>
          <p:cNvSpPr/>
          <p:nvPr/>
        </p:nvSpPr>
        <p:spPr>
          <a:xfrm flipV="1">
            <a:off x="3429000" y="3038220"/>
            <a:ext cx="1030429" cy="4860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3" name="Shape 653"/>
          <p:cNvSpPr/>
          <p:nvPr/>
        </p:nvSpPr>
        <p:spPr>
          <a:xfrm flipV="1">
            <a:off x="3429000" y="3061639"/>
            <a:ext cx="2002098" cy="46261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4" name="Shape 654"/>
          <p:cNvSpPr/>
          <p:nvPr/>
        </p:nvSpPr>
        <p:spPr>
          <a:xfrm flipV="1">
            <a:off x="3429000" y="3043317"/>
            <a:ext cx="3008517" cy="4809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5" name="Shape 655"/>
          <p:cNvSpPr/>
          <p:nvPr/>
        </p:nvSpPr>
        <p:spPr>
          <a:xfrm flipH="1" flipV="1">
            <a:off x="3429000" y="3047860"/>
            <a:ext cx="961818" cy="4770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6" name="Shape 656"/>
          <p:cNvSpPr/>
          <p:nvPr/>
        </p:nvSpPr>
        <p:spPr>
          <a:xfrm flipH="1" flipV="1">
            <a:off x="3429000" y="3047860"/>
            <a:ext cx="1959757" cy="4527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7" name="Shape 657"/>
          <p:cNvSpPr/>
          <p:nvPr/>
        </p:nvSpPr>
        <p:spPr>
          <a:xfrm flipH="1" flipV="1">
            <a:off x="3429000" y="3047860"/>
            <a:ext cx="3005182" cy="4651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8" name="Shape 658"/>
          <p:cNvSpPr/>
          <p:nvPr/>
        </p:nvSpPr>
        <p:spPr>
          <a:xfrm flipV="1">
            <a:off x="4459428" y="3038220"/>
            <a:ext cx="1" cy="4866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59" name="Shape 659"/>
          <p:cNvSpPr/>
          <p:nvPr/>
        </p:nvSpPr>
        <p:spPr>
          <a:xfrm flipH="1" flipV="1">
            <a:off x="4459428" y="3038220"/>
            <a:ext cx="973011" cy="4752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0" name="Shape 660"/>
          <p:cNvSpPr/>
          <p:nvPr/>
        </p:nvSpPr>
        <p:spPr>
          <a:xfrm flipH="1" flipV="1">
            <a:off x="4459428" y="3038220"/>
            <a:ext cx="1999368" cy="4798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1" name="Shape 661"/>
          <p:cNvSpPr/>
          <p:nvPr/>
        </p:nvSpPr>
        <p:spPr>
          <a:xfrm flipV="1">
            <a:off x="4457867" y="3061638"/>
            <a:ext cx="973230" cy="450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2" name="Shape 662"/>
          <p:cNvSpPr/>
          <p:nvPr/>
        </p:nvSpPr>
        <p:spPr>
          <a:xfrm flipV="1">
            <a:off x="5431097" y="3061638"/>
            <a:ext cx="1" cy="4488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3" name="Shape 663"/>
          <p:cNvSpPr/>
          <p:nvPr/>
        </p:nvSpPr>
        <p:spPr>
          <a:xfrm flipH="1" flipV="1">
            <a:off x="5431097" y="3061639"/>
            <a:ext cx="1038914" cy="4602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4" name="Shape 664"/>
          <p:cNvSpPr/>
          <p:nvPr/>
        </p:nvSpPr>
        <p:spPr>
          <a:xfrm flipV="1">
            <a:off x="4447124" y="3043317"/>
            <a:ext cx="1990394" cy="494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5" name="Shape 665"/>
          <p:cNvSpPr/>
          <p:nvPr/>
        </p:nvSpPr>
        <p:spPr>
          <a:xfrm flipV="1">
            <a:off x="5422471" y="3043317"/>
            <a:ext cx="1015047" cy="4648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6" name="Shape 666"/>
          <p:cNvSpPr/>
          <p:nvPr/>
        </p:nvSpPr>
        <p:spPr>
          <a:xfrm flipV="1">
            <a:off x="6437517" y="3043316"/>
            <a:ext cx="1" cy="4924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7" name="Shape 667"/>
          <p:cNvSpPr/>
          <p:nvPr/>
        </p:nvSpPr>
        <p:spPr>
          <a:xfrm flipH="1" flipV="1">
            <a:off x="4983751" y="2003358"/>
            <a:ext cx="1495259" cy="43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8" name="Shape 668"/>
          <p:cNvSpPr/>
          <p:nvPr/>
        </p:nvSpPr>
        <p:spPr>
          <a:xfrm flipH="1" flipV="1">
            <a:off x="4983752" y="2003358"/>
            <a:ext cx="446437" cy="4469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69" name="Shape 669"/>
          <p:cNvSpPr/>
          <p:nvPr/>
        </p:nvSpPr>
        <p:spPr>
          <a:xfrm flipV="1">
            <a:off x="4450340" y="2003359"/>
            <a:ext cx="533412" cy="4263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670" name="Shape 670"/>
          <p:cNvSpPr/>
          <p:nvPr/>
        </p:nvSpPr>
        <p:spPr>
          <a:xfrm flipV="1">
            <a:off x="3397010" y="2003359"/>
            <a:ext cx="1586743" cy="4257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673" name="Group 673"/>
          <p:cNvGrpSpPr/>
          <p:nvPr/>
        </p:nvGrpSpPr>
        <p:grpSpPr>
          <a:xfrm>
            <a:off x="2060993" y="3492726"/>
            <a:ext cx="3762634" cy="449419"/>
            <a:chOff x="0" y="0"/>
            <a:chExt cx="5351300" cy="639171"/>
          </a:xfrm>
        </p:grpSpPr>
        <p:sp>
          <p:nvSpPr>
            <p:cNvPr id="671" name="Shape 671"/>
            <p:cNvSpPr/>
            <p:nvPr/>
          </p:nvSpPr>
          <p:spPr>
            <a:xfrm>
              <a:off x="0" y="0"/>
              <a:ext cx="5351301" cy="63917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672" name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83" y="103380"/>
              <a:ext cx="5219701" cy="4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74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540" y="1470988"/>
            <a:ext cx="2286001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pasted-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259" y="3878554"/>
            <a:ext cx="2214563" cy="1500188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7241548" y="3267795"/>
            <a:ext cx="2474870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Rectifier-linear (ReLu) function:</a:t>
            </a:r>
          </a:p>
        </p:txBody>
      </p:sp>
      <p:sp>
        <p:nvSpPr>
          <p:cNvPr id="677" name="Shape 677"/>
          <p:cNvSpPr/>
          <p:nvPr/>
        </p:nvSpPr>
        <p:spPr>
          <a:xfrm>
            <a:off x="7233747" y="1154503"/>
            <a:ext cx="196047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Logistic function: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55440D-96C2-FF81-8CDA-7F0B73B56C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74362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/>
        </p:nvSpPr>
        <p:spPr>
          <a:xfrm>
            <a:off x="2028491" y="153624"/>
            <a:ext cx="8301225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953" dirty="0"/>
              <a:t>Internal layers capture higher-order features</a:t>
            </a:r>
            <a:endParaRPr sz="2953" dirty="0"/>
          </a:p>
        </p:txBody>
      </p:sp>
      <p:sp>
        <p:nvSpPr>
          <p:cNvPr id="680" name="Shape 680"/>
          <p:cNvSpPr/>
          <p:nvPr/>
        </p:nvSpPr>
        <p:spPr>
          <a:xfrm>
            <a:off x="2313742" y="5643563"/>
            <a:ext cx="6802516" cy="43174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687"/>
              <a:t>1 0 0 0 0 1 0 0 0 1 0 0 0 0 0 1 0 0 1 0 …</a:t>
            </a:r>
          </a:p>
        </p:txBody>
      </p:sp>
      <p:sp>
        <p:nvSpPr>
          <p:cNvPr id="681" name="Shape 681"/>
          <p:cNvSpPr/>
          <p:nvPr/>
        </p:nvSpPr>
        <p:spPr>
          <a:xfrm>
            <a:off x="2642369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</a:t>
            </a:r>
          </a:p>
        </p:txBody>
      </p:sp>
      <p:sp>
        <p:nvSpPr>
          <p:cNvPr id="682" name="Shape 682"/>
          <p:cNvSpPr/>
          <p:nvPr/>
        </p:nvSpPr>
        <p:spPr>
          <a:xfrm>
            <a:off x="3713931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683" name="Shape 683"/>
          <p:cNvSpPr/>
          <p:nvPr/>
        </p:nvSpPr>
        <p:spPr>
          <a:xfrm>
            <a:off x="4749776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684" name="Shape 684"/>
          <p:cNvSpPr/>
          <p:nvPr/>
        </p:nvSpPr>
        <p:spPr>
          <a:xfrm>
            <a:off x="5732041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G</a:t>
            </a:r>
          </a:p>
        </p:txBody>
      </p:sp>
      <p:sp>
        <p:nvSpPr>
          <p:cNvPr id="685" name="Shape 685"/>
          <p:cNvSpPr/>
          <p:nvPr/>
        </p:nvSpPr>
        <p:spPr>
          <a:xfrm>
            <a:off x="6714306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T</a:t>
            </a:r>
          </a:p>
        </p:txBody>
      </p:sp>
      <p:sp>
        <p:nvSpPr>
          <p:cNvPr id="686" name="Shape 686"/>
          <p:cNvSpPr/>
          <p:nvPr/>
        </p:nvSpPr>
        <p:spPr>
          <a:xfrm>
            <a:off x="2375216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87" name="Shape 687"/>
          <p:cNvSpPr/>
          <p:nvPr/>
        </p:nvSpPr>
        <p:spPr>
          <a:xfrm>
            <a:off x="3366411" y="5732859"/>
            <a:ext cx="964407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88" name="Shape 688"/>
          <p:cNvSpPr/>
          <p:nvPr/>
        </p:nvSpPr>
        <p:spPr>
          <a:xfrm>
            <a:off x="4429044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89" name="Shape 689"/>
          <p:cNvSpPr/>
          <p:nvPr/>
        </p:nvSpPr>
        <p:spPr>
          <a:xfrm>
            <a:off x="5447029" y="5732859"/>
            <a:ext cx="916781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90" name="Shape 690"/>
          <p:cNvSpPr/>
          <p:nvPr/>
        </p:nvSpPr>
        <p:spPr>
          <a:xfrm>
            <a:off x="6500732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grpSp>
        <p:nvGrpSpPr>
          <p:cNvPr id="702" name="Group 702"/>
          <p:cNvGrpSpPr/>
          <p:nvPr/>
        </p:nvGrpSpPr>
        <p:grpSpPr>
          <a:xfrm>
            <a:off x="2446734" y="4098726"/>
            <a:ext cx="2571751" cy="1479353"/>
            <a:chOff x="0" y="0"/>
            <a:chExt cx="3657599" cy="2103966"/>
          </a:xfrm>
        </p:grpSpPr>
        <p:sp>
          <p:nvSpPr>
            <p:cNvPr id="691" name="Shape 691"/>
            <p:cNvSpPr/>
            <p:nvPr/>
          </p:nvSpPr>
          <p:spPr>
            <a:xfrm flipV="1">
              <a:off x="-1" y="-1"/>
              <a:ext cx="3475569" cy="21039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2" name="Shape 692"/>
            <p:cNvSpPr/>
            <p:nvPr/>
          </p:nvSpPr>
          <p:spPr>
            <a:xfrm flipV="1">
              <a:off x="381000" y="0"/>
              <a:ext cx="3094567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3" name="Shape 693"/>
            <p:cNvSpPr/>
            <p:nvPr/>
          </p:nvSpPr>
          <p:spPr>
            <a:xfrm flipV="1">
              <a:off x="736599" y="0"/>
              <a:ext cx="2738969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4" name="Shape 694"/>
            <p:cNvSpPr/>
            <p:nvPr/>
          </p:nvSpPr>
          <p:spPr>
            <a:xfrm flipV="1">
              <a:off x="1079499" y="0"/>
              <a:ext cx="2396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5" name="Shape 695"/>
            <p:cNvSpPr/>
            <p:nvPr/>
          </p:nvSpPr>
          <p:spPr>
            <a:xfrm flipV="1">
              <a:off x="1460499" y="0"/>
              <a:ext cx="2015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6" name="Shape 696"/>
            <p:cNvSpPr/>
            <p:nvPr/>
          </p:nvSpPr>
          <p:spPr>
            <a:xfrm flipV="1">
              <a:off x="1841499" y="0"/>
              <a:ext cx="16340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7" name="Shape 697"/>
            <p:cNvSpPr/>
            <p:nvPr/>
          </p:nvSpPr>
          <p:spPr>
            <a:xfrm flipV="1">
              <a:off x="2133599" y="0"/>
              <a:ext cx="1341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8" name="Shape 698"/>
            <p:cNvSpPr/>
            <p:nvPr/>
          </p:nvSpPr>
          <p:spPr>
            <a:xfrm flipV="1">
              <a:off x="2514599" y="0"/>
              <a:ext cx="960969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99" name="Shape 699"/>
            <p:cNvSpPr/>
            <p:nvPr/>
          </p:nvSpPr>
          <p:spPr>
            <a:xfrm flipV="1">
              <a:off x="2895599" y="0"/>
              <a:ext cx="579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700" name="Shape 700"/>
            <p:cNvSpPr/>
            <p:nvPr/>
          </p:nvSpPr>
          <p:spPr>
            <a:xfrm flipV="1">
              <a:off x="3276599" y="0"/>
              <a:ext cx="198968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701" name="Shape 701"/>
            <p:cNvSpPr/>
            <p:nvPr/>
          </p:nvSpPr>
          <p:spPr>
            <a:xfrm flipH="1" flipV="1">
              <a:off x="3475566" y="0"/>
              <a:ext cx="182035" cy="210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703" name="Shape 703"/>
          <p:cNvSpPr/>
          <p:nvPr/>
        </p:nvSpPr>
        <p:spPr>
          <a:xfrm>
            <a:off x="3553935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4" name="Shape 704"/>
          <p:cNvSpPr/>
          <p:nvPr/>
        </p:nvSpPr>
        <p:spPr>
          <a:xfrm>
            <a:off x="4580849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5" name="Shape 705"/>
          <p:cNvSpPr/>
          <p:nvPr/>
        </p:nvSpPr>
        <p:spPr>
          <a:xfrm>
            <a:off x="5562617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6" name="Shape 706"/>
          <p:cNvSpPr/>
          <p:nvPr/>
        </p:nvSpPr>
        <p:spPr>
          <a:xfrm>
            <a:off x="6598958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7" name="Shape 707"/>
          <p:cNvSpPr/>
          <p:nvPr/>
        </p:nvSpPr>
        <p:spPr>
          <a:xfrm flipV="1">
            <a:off x="2446734" y="4098726"/>
            <a:ext cx="1398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08" name="Shape 708"/>
          <p:cNvSpPr/>
          <p:nvPr/>
        </p:nvSpPr>
        <p:spPr>
          <a:xfrm flipV="1">
            <a:off x="2714625" y="4098726"/>
            <a:ext cx="1131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09" name="Shape 709"/>
          <p:cNvSpPr/>
          <p:nvPr/>
        </p:nvSpPr>
        <p:spPr>
          <a:xfrm flipV="1">
            <a:off x="2964656" y="4098726"/>
            <a:ext cx="88106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0" name="Shape 710"/>
          <p:cNvSpPr/>
          <p:nvPr/>
        </p:nvSpPr>
        <p:spPr>
          <a:xfrm flipV="1">
            <a:off x="3205758" y="4098726"/>
            <a:ext cx="639962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1" name="Shape 711"/>
          <p:cNvSpPr/>
          <p:nvPr/>
        </p:nvSpPr>
        <p:spPr>
          <a:xfrm flipV="1">
            <a:off x="3473648" y="4098726"/>
            <a:ext cx="372071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2" name="Shape 712"/>
          <p:cNvSpPr/>
          <p:nvPr/>
        </p:nvSpPr>
        <p:spPr>
          <a:xfrm flipV="1">
            <a:off x="3741539" y="4098726"/>
            <a:ext cx="104181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3" name="Shape 713"/>
          <p:cNvSpPr/>
          <p:nvPr/>
        </p:nvSpPr>
        <p:spPr>
          <a:xfrm flipH="1" flipV="1">
            <a:off x="3845719" y="4098726"/>
            <a:ext cx="10120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4" name="Shape 714"/>
          <p:cNvSpPr/>
          <p:nvPr/>
        </p:nvSpPr>
        <p:spPr>
          <a:xfrm flipH="1" flipV="1">
            <a:off x="3845718" y="4098726"/>
            <a:ext cx="369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5" name="Shape 715"/>
          <p:cNvSpPr/>
          <p:nvPr/>
        </p:nvSpPr>
        <p:spPr>
          <a:xfrm flipH="1" flipV="1">
            <a:off x="3845719" y="4098726"/>
            <a:ext cx="636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6" name="Shape 716"/>
          <p:cNvSpPr/>
          <p:nvPr/>
        </p:nvSpPr>
        <p:spPr>
          <a:xfrm flipH="1" flipV="1">
            <a:off x="3845718" y="4098726"/>
            <a:ext cx="90487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7" name="Shape 717"/>
          <p:cNvSpPr/>
          <p:nvPr/>
        </p:nvSpPr>
        <p:spPr>
          <a:xfrm flipH="1" flipV="1">
            <a:off x="3845719" y="4098726"/>
            <a:ext cx="117276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8" name="Shape 718"/>
          <p:cNvSpPr/>
          <p:nvPr/>
        </p:nvSpPr>
        <p:spPr>
          <a:xfrm flipV="1">
            <a:off x="2446735" y="4098726"/>
            <a:ext cx="344388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9" name="Shape 719"/>
          <p:cNvSpPr/>
          <p:nvPr/>
        </p:nvSpPr>
        <p:spPr>
          <a:xfrm flipV="1">
            <a:off x="2714625" y="4098726"/>
            <a:ext cx="317599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0" name="Shape 720"/>
          <p:cNvSpPr/>
          <p:nvPr/>
        </p:nvSpPr>
        <p:spPr>
          <a:xfrm flipV="1">
            <a:off x="2964656" y="4098727"/>
            <a:ext cx="2925961" cy="14793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1" name="Shape 721"/>
          <p:cNvSpPr/>
          <p:nvPr/>
        </p:nvSpPr>
        <p:spPr>
          <a:xfrm flipV="1">
            <a:off x="3205758" y="4098726"/>
            <a:ext cx="268486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2" name="Shape 722"/>
          <p:cNvSpPr/>
          <p:nvPr/>
        </p:nvSpPr>
        <p:spPr>
          <a:xfrm flipV="1">
            <a:off x="3473648" y="4098726"/>
            <a:ext cx="241697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3" name="Shape 723"/>
          <p:cNvSpPr/>
          <p:nvPr/>
        </p:nvSpPr>
        <p:spPr>
          <a:xfrm flipV="1">
            <a:off x="3741539" y="4098727"/>
            <a:ext cx="2149078" cy="14793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4" name="Shape 724"/>
          <p:cNvSpPr/>
          <p:nvPr/>
        </p:nvSpPr>
        <p:spPr>
          <a:xfrm flipV="1">
            <a:off x="3946922" y="4098726"/>
            <a:ext cx="194369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5" name="Shape 725"/>
          <p:cNvSpPr/>
          <p:nvPr/>
        </p:nvSpPr>
        <p:spPr>
          <a:xfrm flipV="1">
            <a:off x="4214812" y="4098726"/>
            <a:ext cx="167580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6" name="Shape 726"/>
          <p:cNvSpPr/>
          <p:nvPr/>
        </p:nvSpPr>
        <p:spPr>
          <a:xfrm flipV="1">
            <a:off x="4482703" y="4098726"/>
            <a:ext cx="140791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7" name="Shape 727"/>
          <p:cNvSpPr/>
          <p:nvPr/>
        </p:nvSpPr>
        <p:spPr>
          <a:xfrm flipV="1">
            <a:off x="4750594" y="4098726"/>
            <a:ext cx="114002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8" name="Shape 728"/>
          <p:cNvSpPr/>
          <p:nvPr/>
        </p:nvSpPr>
        <p:spPr>
          <a:xfrm flipV="1">
            <a:off x="5018485" y="4098726"/>
            <a:ext cx="87213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9" name="Shape 729"/>
          <p:cNvSpPr/>
          <p:nvPr/>
        </p:nvSpPr>
        <p:spPr>
          <a:xfrm flipV="1">
            <a:off x="2446735" y="4098726"/>
            <a:ext cx="4470797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0" name="Shape 730"/>
          <p:cNvSpPr/>
          <p:nvPr/>
        </p:nvSpPr>
        <p:spPr>
          <a:xfrm flipV="1">
            <a:off x="2714625" y="4098726"/>
            <a:ext cx="420290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1" name="Shape 731"/>
          <p:cNvSpPr/>
          <p:nvPr/>
        </p:nvSpPr>
        <p:spPr>
          <a:xfrm flipV="1">
            <a:off x="2964656" y="4098726"/>
            <a:ext cx="3952876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2" name="Shape 732"/>
          <p:cNvSpPr/>
          <p:nvPr/>
        </p:nvSpPr>
        <p:spPr>
          <a:xfrm flipV="1">
            <a:off x="3205758" y="4098726"/>
            <a:ext cx="371177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3" name="Shape 733"/>
          <p:cNvSpPr/>
          <p:nvPr/>
        </p:nvSpPr>
        <p:spPr>
          <a:xfrm flipV="1">
            <a:off x="3473648" y="4098726"/>
            <a:ext cx="344388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4" name="Shape 734"/>
          <p:cNvSpPr/>
          <p:nvPr/>
        </p:nvSpPr>
        <p:spPr>
          <a:xfrm flipV="1">
            <a:off x="3741539" y="4098726"/>
            <a:ext cx="317599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5" name="Shape 735"/>
          <p:cNvSpPr/>
          <p:nvPr/>
        </p:nvSpPr>
        <p:spPr>
          <a:xfrm flipV="1">
            <a:off x="3946922" y="4098726"/>
            <a:ext cx="2970610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6" name="Shape 736"/>
          <p:cNvSpPr/>
          <p:nvPr/>
        </p:nvSpPr>
        <p:spPr>
          <a:xfrm flipV="1">
            <a:off x="4214813" y="4098726"/>
            <a:ext cx="2702719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7" name="Shape 737"/>
          <p:cNvSpPr/>
          <p:nvPr/>
        </p:nvSpPr>
        <p:spPr>
          <a:xfrm flipV="1">
            <a:off x="4482703" y="4098726"/>
            <a:ext cx="2434829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8" name="Shape 738"/>
          <p:cNvSpPr/>
          <p:nvPr/>
        </p:nvSpPr>
        <p:spPr>
          <a:xfrm flipV="1">
            <a:off x="4750594" y="4098726"/>
            <a:ext cx="2166938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39" name="Shape 739"/>
          <p:cNvSpPr/>
          <p:nvPr/>
        </p:nvSpPr>
        <p:spPr>
          <a:xfrm flipV="1">
            <a:off x="5018484" y="4098726"/>
            <a:ext cx="1899048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40" name="Shape 740"/>
          <p:cNvSpPr/>
          <p:nvPr/>
        </p:nvSpPr>
        <p:spPr>
          <a:xfrm>
            <a:off x="3553935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41" name="Shape 741"/>
          <p:cNvSpPr/>
          <p:nvPr/>
        </p:nvSpPr>
        <p:spPr>
          <a:xfrm>
            <a:off x="4580849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42" name="Shape 742"/>
          <p:cNvSpPr/>
          <p:nvPr/>
        </p:nvSpPr>
        <p:spPr>
          <a:xfrm>
            <a:off x="5562617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43" name="Shape 743"/>
          <p:cNvSpPr/>
          <p:nvPr/>
        </p:nvSpPr>
        <p:spPr>
          <a:xfrm>
            <a:off x="6598958" y="2445879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44" name="Shape 744"/>
          <p:cNvSpPr/>
          <p:nvPr/>
        </p:nvSpPr>
        <p:spPr>
          <a:xfrm>
            <a:off x="5156025" y="1395785"/>
            <a:ext cx="589360" cy="590384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45" name="Shape 745"/>
          <p:cNvSpPr/>
          <p:nvPr/>
        </p:nvSpPr>
        <p:spPr>
          <a:xfrm flipV="1">
            <a:off x="3875484" y="3047860"/>
            <a:ext cx="1" cy="476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46" name="Shape 746"/>
          <p:cNvSpPr/>
          <p:nvPr/>
        </p:nvSpPr>
        <p:spPr>
          <a:xfrm flipV="1">
            <a:off x="3875484" y="3038220"/>
            <a:ext cx="1030429" cy="4860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47" name="Shape 747"/>
          <p:cNvSpPr/>
          <p:nvPr/>
        </p:nvSpPr>
        <p:spPr>
          <a:xfrm flipV="1">
            <a:off x="3875484" y="3061639"/>
            <a:ext cx="2002098" cy="46261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48" name="Shape 748"/>
          <p:cNvSpPr/>
          <p:nvPr/>
        </p:nvSpPr>
        <p:spPr>
          <a:xfrm flipV="1">
            <a:off x="3875484" y="3043317"/>
            <a:ext cx="3008517" cy="4809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49" name="Shape 749"/>
          <p:cNvSpPr/>
          <p:nvPr/>
        </p:nvSpPr>
        <p:spPr>
          <a:xfrm flipH="1" flipV="1">
            <a:off x="3875485" y="3047860"/>
            <a:ext cx="961818" cy="4770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0" name="Shape 750"/>
          <p:cNvSpPr/>
          <p:nvPr/>
        </p:nvSpPr>
        <p:spPr>
          <a:xfrm flipH="1" flipV="1">
            <a:off x="3875484" y="3047860"/>
            <a:ext cx="1959757" cy="4527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1" name="Shape 751"/>
          <p:cNvSpPr/>
          <p:nvPr/>
        </p:nvSpPr>
        <p:spPr>
          <a:xfrm flipH="1" flipV="1">
            <a:off x="3875484" y="3047860"/>
            <a:ext cx="3005182" cy="46517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2" name="Shape 752"/>
          <p:cNvSpPr/>
          <p:nvPr/>
        </p:nvSpPr>
        <p:spPr>
          <a:xfrm flipV="1">
            <a:off x="4905913" y="3038220"/>
            <a:ext cx="1" cy="4866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3" name="Shape 753"/>
          <p:cNvSpPr/>
          <p:nvPr/>
        </p:nvSpPr>
        <p:spPr>
          <a:xfrm flipH="1" flipV="1">
            <a:off x="4905912" y="3038220"/>
            <a:ext cx="973011" cy="4752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4" name="Shape 754"/>
          <p:cNvSpPr/>
          <p:nvPr/>
        </p:nvSpPr>
        <p:spPr>
          <a:xfrm flipH="1" flipV="1">
            <a:off x="4905913" y="3038220"/>
            <a:ext cx="1999368" cy="4798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5" name="Shape 755"/>
          <p:cNvSpPr/>
          <p:nvPr/>
        </p:nvSpPr>
        <p:spPr>
          <a:xfrm flipV="1">
            <a:off x="4904352" y="3061638"/>
            <a:ext cx="973230" cy="450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6" name="Shape 756"/>
          <p:cNvSpPr/>
          <p:nvPr/>
        </p:nvSpPr>
        <p:spPr>
          <a:xfrm flipV="1">
            <a:off x="5877581" y="3061638"/>
            <a:ext cx="1" cy="4488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7" name="Shape 757"/>
          <p:cNvSpPr/>
          <p:nvPr/>
        </p:nvSpPr>
        <p:spPr>
          <a:xfrm flipH="1" flipV="1">
            <a:off x="5877581" y="3061639"/>
            <a:ext cx="1038914" cy="4602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8" name="Shape 758"/>
          <p:cNvSpPr/>
          <p:nvPr/>
        </p:nvSpPr>
        <p:spPr>
          <a:xfrm flipV="1">
            <a:off x="4893608" y="3043317"/>
            <a:ext cx="1990394" cy="494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59" name="Shape 759"/>
          <p:cNvSpPr/>
          <p:nvPr/>
        </p:nvSpPr>
        <p:spPr>
          <a:xfrm flipV="1">
            <a:off x="5868955" y="3043317"/>
            <a:ext cx="1015047" cy="4648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0" name="Shape 760"/>
          <p:cNvSpPr/>
          <p:nvPr/>
        </p:nvSpPr>
        <p:spPr>
          <a:xfrm flipV="1">
            <a:off x="6884002" y="3043316"/>
            <a:ext cx="1" cy="4924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1" name="Shape 761"/>
          <p:cNvSpPr/>
          <p:nvPr/>
        </p:nvSpPr>
        <p:spPr>
          <a:xfrm flipH="1" flipV="1">
            <a:off x="5430235" y="2003358"/>
            <a:ext cx="1495259" cy="43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2" name="Shape 762"/>
          <p:cNvSpPr/>
          <p:nvPr/>
        </p:nvSpPr>
        <p:spPr>
          <a:xfrm flipH="1" flipV="1">
            <a:off x="5430236" y="2003358"/>
            <a:ext cx="446437" cy="4469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3" name="Shape 763"/>
          <p:cNvSpPr/>
          <p:nvPr/>
        </p:nvSpPr>
        <p:spPr>
          <a:xfrm flipV="1">
            <a:off x="4896824" y="2003359"/>
            <a:ext cx="533412" cy="4263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4" name="Shape 764"/>
          <p:cNvSpPr/>
          <p:nvPr/>
        </p:nvSpPr>
        <p:spPr>
          <a:xfrm flipV="1">
            <a:off x="3843494" y="2003359"/>
            <a:ext cx="1586743" cy="4257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5" name="Shape 765"/>
          <p:cNvSpPr/>
          <p:nvPr/>
        </p:nvSpPr>
        <p:spPr>
          <a:xfrm>
            <a:off x="7549879" y="5147975"/>
            <a:ext cx="247487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Raw features</a:t>
            </a:r>
          </a:p>
        </p:txBody>
      </p:sp>
      <p:sp>
        <p:nvSpPr>
          <p:cNvPr id="766" name="Shape 766"/>
          <p:cNvSpPr/>
          <p:nvPr/>
        </p:nvSpPr>
        <p:spPr>
          <a:xfrm>
            <a:off x="7582312" y="3706049"/>
            <a:ext cx="2474870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/>
              <a:t>Intermediate features</a:t>
            </a:r>
          </a:p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/>
              <a:t>(DNA shape)</a:t>
            </a:r>
          </a:p>
        </p:txBody>
      </p:sp>
      <p:sp>
        <p:nvSpPr>
          <p:cNvPr id="767" name="Shape 767"/>
          <p:cNvSpPr/>
          <p:nvPr/>
        </p:nvSpPr>
        <p:spPr>
          <a:xfrm>
            <a:off x="5947906" y="1517300"/>
            <a:ext cx="247487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Output</a:t>
            </a:r>
          </a:p>
        </p:txBody>
      </p:sp>
      <p:sp>
        <p:nvSpPr>
          <p:cNvPr id="768" name="Shape 768"/>
          <p:cNvSpPr/>
          <p:nvPr/>
        </p:nvSpPr>
        <p:spPr>
          <a:xfrm>
            <a:off x="7472707" y="2308498"/>
            <a:ext cx="3231288" cy="981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 dirty="0"/>
              <a:t>Higher-level intermediate features (binding sub-domains, cofactor binding)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AB0CB-9084-8485-C93A-986829E4A8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366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/>
        </p:nvSpPr>
        <p:spPr>
          <a:xfrm>
            <a:off x="1770491" y="130566"/>
            <a:ext cx="8301225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/>
          <a:p>
            <a: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953"/>
              <a:t>A </a:t>
            </a:r>
            <a:r>
              <a:rPr sz="2953" i="1"/>
              <a:t>convolutional</a:t>
            </a:r>
            <a:r>
              <a:rPr sz="2953"/>
              <a:t> network applies the same function across portions of the input</a:t>
            </a:r>
          </a:p>
        </p:txBody>
      </p:sp>
      <p:pic>
        <p:nvPicPr>
          <p:cNvPr id="1026" name="Picture 2" descr="matrix multiplication in convolutional neural networks">
            <a:extLst>
              <a:ext uri="{FF2B5EF4-FFF2-40B4-BE49-F238E27FC236}">
                <a16:creationId xmlns:a16="http://schemas.microsoft.com/office/drawing/2014/main" id="{85993FB2-B3FE-1080-742D-2377C007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2" y="1325508"/>
            <a:ext cx="8615565" cy="50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CAC0C57-5E9A-CB4E-7FEE-595D6BF739D0}"/>
              </a:ext>
            </a:extLst>
          </p:cNvPr>
          <p:cNvSpPr txBox="1"/>
          <p:nvPr/>
        </p:nvSpPr>
        <p:spPr>
          <a:xfrm>
            <a:off x="0" y="6604323"/>
            <a:ext cx="75148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www.ibm.com</a:t>
            </a:r>
            <a:r>
              <a:rPr lang="en-US" sz="1000" dirty="0"/>
              <a:t>/cloud/learn/convolutional-neural-networks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39C92-CC64-DB9F-C512-9E36975CF8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078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/>
        </p:nvSpPr>
        <p:spPr>
          <a:xfrm>
            <a:off x="1770491" y="130566"/>
            <a:ext cx="8301225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0551" tIns="120551" rIns="120551" bIns="120551" anchor="ctr">
            <a:spAutoFit/>
          </a:bodyPr>
          <a:lstStyle/>
          <a:p>
            <a: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953" dirty="0"/>
              <a:t>A </a:t>
            </a:r>
            <a:r>
              <a:rPr lang="en-US" sz="2953" dirty="0"/>
              <a:t>single</a:t>
            </a:r>
            <a:r>
              <a:rPr sz="2953" dirty="0"/>
              <a:t> network </a:t>
            </a:r>
            <a:r>
              <a:rPr lang="en-US" sz="2953" dirty="0"/>
              <a:t>may contain multiple convolutional filters</a:t>
            </a:r>
            <a:endParaRPr sz="2953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AC0C57-5E9A-CB4E-7FEE-595D6BF739D0}"/>
              </a:ext>
            </a:extLst>
          </p:cNvPr>
          <p:cNvSpPr txBox="1"/>
          <p:nvPr/>
        </p:nvSpPr>
        <p:spPr>
          <a:xfrm>
            <a:off x="0" y="6604323"/>
            <a:ext cx="75148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medium.com</a:t>
            </a:r>
            <a:r>
              <a:rPr lang="en-US" sz="1000" dirty="0"/>
              <a:t>/</a:t>
            </a:r>
            <a:r>
              <a:rPr lang="en-US" sz="1000" dirty="0" err="1"/>
              <a:t>dataseries</a:t>
            </a:r>
            <a:r>
              <a:rPr lang="en-US" sz="1000" dirty="0"/>
              <a:t>/visualizing-the-feature-maps-and-filters-by-convolutional-neural-networks-e1462340518e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6A78DCF-39CC-3DC2-2114-0A0EFAE4E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3" t="12010" r="11222" b="24288"/>
          <a:stretch/>
        </p:blipFill>
        <p:spPr bwMode="auto">
          <a:xfrm>
            <a:off x="2753711" y="1999812"/>
            <a:ext cx="3584027" cy="30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CB1D3B-D46D-DF17-5B4C-8AB2504FA1BD}"/>
              </a:ext>
            </a:extLst>
          </p:cNvPr>
          <p:cNvSpPr txBox="1"/>
          <p:nvPr/>
        </p:nvSpPr>
        <p:spPr>
          <a:xfrm>
            <a:off x="7514898" y="2294467"/>
            <a:ext cx="3203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Each filter captures a different feature of the 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C7C13-4F14-0694-8DE7-A6F402115AF9}"/>
              </a:ext>
            </a:extLst>
          </p:cNvPr>
          <p:cNvSpPr txBox="1"/>
          <p:nvPr/>
        </p:nvSpPr>
        <p:spPr>
          <a:xfrm>
            <a:off x="3445334" y="5136606"/>
            <a:ext cx="247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collection of 5x5 filters for a digit recognizer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B4BFA-925E-C6CD-E749-3F10B9EEB2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68391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/>
        </p:nvSpPr>
        <p:spPr>
          <a:xfrm>
            <a:off x="2028491" y="153624"/>
            <a:ext cx="8301225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953" dirty="0"/>
              <a:t>Convolutional filters are akin to PSSMs</a:t>
            </a:r>
            <a:endParaRPr sz="2953" dirty="0"/>
          </a:p>
        </p:txBody>
      </p:sp>
      <p:sp>
        <p:nvSpPr>
          <p:cNvPr id="680" name="Shape 680"/>
          <p:cNvSpPr/>
          <p:nvPr/>
        </p:nvSpPr>
        <p:spPr>
          <a:xfrm>
            <a:off x="2313742" y="5643563"/>
            <a:ext cx="6802516" cy="43174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4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687"/>
              <a:t>1 0 0 0 0 1 0 0 0 1 0 0 0 0 0 1 0 0 1 0 …</a:t>
            </a:r>
          </a:p>
        </p:txBody>
      </p:sp>
      <p:sp>
        <p:nvSpPr>
          <p:cNvPr id="681" name="Shape 681"/>
          <p:cNvSpPr/>
          <p:nvPr/>
        </p:nvSpPr>
        <p:spPr>
          <a:xfrm>
            <a:off x="2642369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A</a:t>
            </a:r>
          </a:p>
        </p:txBody>
      </p:sp>
      <p:sp>
        <p:nvSpPr>
          <p:cNvPr id="682" name="Shape 682"/>
          <p:cNvSpPr/>
          <p:nvPr/>
        </p:nvSpPr>
        <p:spPr>
          <a:xfrm>
            <a:off x="3713931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683" name="Shape 683"/>
          <p:cNvSpPr/>
          <p:nvPr/>
        </p:nvSpPr>
        <p:spPr>
          <a:xfrm>
            <a:off x="4749776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C</a:t>
            </a:r>
          </a:p>
        </p:txBody>
      </p:sp>
      <p:sp>
        <p:nvSpPr>
          <p:cNvPr id="684" name="Shape 684"/>
          <p:cNvSpPr/>
          <p:nvPr/>
        </p:nvSpPr>
        <p:spPr>
          <a:xfrm>
            <a:off x="5732041" y="6064606"/>
            <a:ext cx="358663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G</a:t>
            </a:r>
          </a:p>
        </p:txBody>
      </p:sp>
      <p:sp>
        <p:nvSpPr>
          <p:cNvPr id="685" name="Shape 685"/>
          <p:cNvSpPr/>
          <p:nvPr/>
        </p:nvSpPr>
        <p:spPr>
          <a:xfrm>
            <a:off x="6714306" y="6064606"/>
            <a:ext cx="358664" cy="5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 anchor="ctr"/>
          <a:lstStyle>
            <a:lvl1pPr>
              <a:defRPr sz="40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812"/>
              <a:t>T</a:t>
            </a:r>
          </a:p>
        </p:txBody>
      </p:sp>
      <p:sp>
        <p:nvSpPr>
          <p:cNvPr id="686" name="Shape 686"/>
          <p:cNvSpPr/>
          <p:nvPr/>
        </p:nvSpPr>
        <p:spPr>
          <a:xfrm>
            <a:off x="2375216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87" name="Shape 687"/>
          <p:cNvSpPr/>
          <p:nvPr/>
        </p:nvSpPr>
        <p:spPr>
          <a:xfrm>
            <a:off x="3366411" y="5732859"/>
            <a:ext cx="964407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88" name="Shape 688"/>
          <p:cNvSpPr/>
          <p:nvPr/>
        </p:nvSpPr>
        <p:spPr>
          <a:xfrm>
            <a:off x="4429044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89" name="Shape 689"/>
          <p:cNvSpPr/>
          <p:nvPr/>
        </p:nvSpPr>
        <p:spPr>
          <a:xfrm>
            <a:off x="5447029" y="5732859"/>
            <a:ext cx="916781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90" name="Shape 690"/>
          <p:cNvSpPr/>
          <p:nvPr/>
        </p:nvSpPr>
        <p:spPr>
          <a:xfrm>
            <a:off x="6500732" y="5732859"/>
            <a:ext cx="892969" cy="253148"/>
          </a:xfrm>
          <a:prstGeom prst="rect">
            <a:avLst/>
          </a:prstGeom>
          <a:solidFill>
            <a:srgbClr val="000000">
              <a:alpha val="19081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695" name="Shape 695"/>
          <p:cNvSpPr/>
          <p:nvPr/>
        </p:nvSpPr>
        <p:spPr>
          <a:xfrm flipV="1">
            <a:off x="3473648" y="4098726"/>
            <a:ext cx="1416846" cy="147935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696" name="Shape 696"/>
          <p:cNvSpPr/>
          <p:nvPr/>
        </p:nvSpPr>
        <p:spPr>
          <a:xfrm flipV="1">
            <a:off x="3741539" y="4098726"/>
            <a:ext cx="1148955" cy="147935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697" name="Shape 697"/>
          <p:cNvSpPr/>
          <p:nvPr/>
        </p:nvSpPr>
        <p:spPr>
          <a:xfrm flipV="1">
            <a:off x="3946922" y="4098726"/>
            <a:ext cx="943572" cy="147935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698" name="Shape 698"/>
          <p:cNvSpPr/>
          <p:nvPr/>
        </p:nvSpPr>
        <p:spPr>
          <a:xfrm flipV="1">
            <a:off x="4214813" y="4098726"/>
            <a:ext cx="675682" cy="147935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703" name="Shape 703"/>
          <p:cNvSpPr/>
          <p:nvPr/>
        </p:nvSpPr>
        <p:spPr>
          <a:xfrm>
            <a:off x="3553935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4" name="Shape 704"/>
          <p:cNvSpPr/>
          <p:nvPr/>
        </p:nvSpPr>
        <p:spPr>
          <a:xfrm>
            <a:off x="4580849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5" name="Shape 705"/>
          <p:cNvSpPr/>
          <p:nvPr/>
        </p:nvSpPr>
        <p:spPr>
          <a:xfrm>
            <a:off x="5562617" y="3517441"/>
            <a:ext cx="589360" cy="590383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707" name="Shape 707"/>
          <p:cNvSpPr/>
          <p:nvPr/>
        </p:nvSpPr>
        <p:spPr>
          <a:xfrm flipV="1">
            <a:off x="2463668" y="4098726"/>
            <a:ext cx="139898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08" name="Shape 708"/>
          <p:cNvSpPr/>
          <p:nvPr/>
        </p:nvSpPr>
        <p:spPr>
          <a:xfrm flipV="1">
            <a:off x="2714625" y="4098726"/>
            <a:ext cx="1131095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09" name="Shape 709"/>
          <p:cNvSpPr/>
          <p:nvPr/>
        </p:nvSpPr>
        <p:spPr>
          <a:xfrm flipV="1">
            <a:off x="2964656" y="4098726"/>
            <a:ext cx="88106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10" name="Shape 710"/>
          <p:cNvSpPr/>
          <p:nvPr/>
        </p:nvSpPr>
        <p:spPr>
          <a:xfrm flipV="1">
            <a:off x="3205758" y="4098726"/>
            <a:ext cx="639962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6" name="Shape 726"/>
          <p:cNvSpPr/>
          <p:nvPr/>
        </p:nvSpPr>
        <p:spPr>
          <a:xfrm flipV="1">
            <a:off x="4482703" y="4098726"/>
            <a:ext cx="140791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7" name="Shape 727"/>
          <p:cNvSpPr/>
          <p:nvPr/>
        </p:nvSpPr>
        <p:spPr>
          <a:xfrm flipV="1">
            <a:off x="4750594" y="4098726"/>
            <a:ext cx="1140024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28" name="Shape 728"/>
          <p:cNvSpPr/>
          <p:nvPr/>
        </p:nvSpPr>
        <p:spPr>
          <a:xfrm flipV="1">
            <a:off x="5018485" y="4098726"/>
            <a:ext cx="872133" cy="1479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65" name="Shape 765"/>
          <p:cNvSpPr/>
          <p:nvPr/>
        </p:nvSpPr>
        <p:spPr>
          <a:xfrm>
            <a:off x="7549879" y="5147975"/>
            <a:ext cx="247487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969" dirty="0"/>
              <a:t>One-hot encoding</a:t>
            </a:r>
            <a:endParaRPr sz="1969" dirty="0"/>
          </a:p>
        </p:txBody>
      </p:sp>
      <p:sp>
        <p:nvSpPr>
          <p:cNvPr id="92" name="Shape 728">
            <a:extLst>
              <a:ext uri="{FF2B5EF4-FFF2-40B4-BE49-F238E27FC236}">
                <a16:creationId xmlns:a16="http://schemas.microsoft.com/office/drawing/2014/main" id="{7002BD23-F190-2C17-AE64-08743FF97964}"/>
              </a:ext>
            </a:extLst>
          </p:cNvPr>
          <p:cNvSpPr/>
          <p:nvPr/>
        </p:nvSpPr>
        <p:spPr>
          <a:xfrm flipV="1">
            <a:off x="5245881" y="4126597"/>
            <a:ext cx="630791" cy="14514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75367-5F44-7A4A-3B2B-E98FBD8C9CA4}"/>
              </a:ext>
            </a:extLst>
          </p:cNvPr>
          <p:cNvSpPr/>
          <p:nvPr/>
        </p:nvSpPr>
        <p:spPr>
          <a:xfrm>
            <a:off x="3268185" y="3293533"/>
            <a:ext cx="3095625" cy="10244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hape 765">
            <a:extLst>
              <a:ext uri="{FF2B5EF4-FFF2-40B4-BE49-F238E27FC236}">
                <a16:creationId xmlns:a16="http://schemas.microsoft.com/office/drawing/2014/main" id="{F10C515C-516B-41BD-67A5-2F95004E9732}"/>
              </a:ext>
            </a:extLst>
          </p:cNvPr>
          <p:cNvSpPr/>
          <p:nvPr/>
        </p:nvSpPr>
        <p:spPr>
          <a:xfrm>
            <a:off x="6667339" y="3723559"/>
            <a:ext cx="247487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969" dirty="0"/>
              <a:t>Width-three filter</a:t>
            </a:r>
            <a:endParaRPr sz="1969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E54E69E-4AC6-9EE0-98B9-8C3CE6930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663479"/>
              </p:ext>
            </p:extLst>
          </p:nvPr>
        </p:nvGraphicFramePr>
        <p:xfrm>
          <a:off x="391641" y="1350036"/>
          <a:ext cx="285849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624">
                  <a:extLst>
                    <a:ext uri="{9D8B030D-6E8A-4147-A177-3AD203B41FA5}">
                      <a16:colId xmlns:a16="http://schemas.microsoft.com/office/drawing/2014/main" val="3626190309"/>
                    </a:ext>
                  </a:extLst>
                </a:gridCol>
                <a:gridCol w="714624">
                  <a:extLst>
                    <a:ext uri="{9D8B030D-6E8A-4147-A177-3AD203B41FA5}">
                      <a16:colId xmlns:a16="http://schemas.microsoft.com/office/drawing/2014/main" val="3835292661"/>
                    </a:ext>
                  </a:extLst>
                </a:gridCol>
                <a:gridCol w="714624">
                  <a:extLst>
                    <a:ext uri="{9D8B030D-6E8A-4147-A177-3AD203B41FA5}">
                      <a16:colId xmlns:a16="http://schemas.microsoft.com/office/drawing/2014/main" val="198310978"/>
                    </a:ext>
                  </a:extLst>
                </a:gridCol>
                <a:gridCol w="714624">
                  <a:extLst>
                    <a:ext uri="{9D8B030D-6E8A-4147-A177-3AD203B41FA5}">
                      <a16:colId xmlns:a16="http://schemas.microsoft.com/office/drawing/2014/main" val="268728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232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12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5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89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98102"/>
                  </a:ext>
                </a:extLst>
              </a:tr>
            </a:tbl>
          </a:graphicData>
        </a:graphic>
      </p:graphicFrame>
      <p:sp>
        <p:nvSpPr>
          <p:cNvPr id="4" name="Bent Arrow 3">
            <a:extLst>
              <a:ext uri="{FF2B5EF4-FFF2-40B4-BE49-F238E27FC236}">
                <a16:creationId xmlns:a16="http://schemas.microsoft.com/office/drawing/2014/main" id="{748F1BAD-A4F4-6029-E4CC-1D540DE997C5}"/>
              </a:ext>
            </a:extLst>
          </p:cNvPr>
          <p:cNvSpPr/>
          <p:nvPr/>
        </p:nvSpPr>
        <p:spPr>
          <a:xfrm flipV="1">
            <a:off x="931333" y="3429000"/>
            <a:ext cx="1890367" cy="1803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10483-2D5B-78DF-6C49-FB3E32372F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540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/>
          <p:nvPr/>
        </p:nvSpPr>
        <p:spPr>
          <a:xfrm>
            <a:off x="1770491" y="130565"/>
            <a:ext cx="8301225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/>
              <a:t>A multi-task approach shares representations between factors</a:t>
            </a:r>
          </a:p>
        </p:txBody>
      </p:sp>
      <p:pic>
        <p:nvPicPr>
          <p:cNvPr id="817" name="pasted-image.pdf"/>
          <p:cNvPicPr>
            <a:picLocks noChangeAspect="1"/>
          </p:cNvPicPr>
          <p:nvPr/>
        </p:nvPicPr>
        <p:blipFill>
          <a:blip r:embed="rId2"/>
          <a:srcRect l="4540" t="4178" r="62058" b="83154"/>
          <a:stretch>
            <a:fillRect/>
          </a:stretch>
        </p:blipFill>
        <p:spPr>
          <a:xfrm>
            <a:off x="3640693" y="5903085"/>
            <a:ext cx="2844578" cy="284314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818"/>
          <p:cNvSpPr/>
          <p:nvPr/>
        </p:nvSpPr>
        <p:spPr>
          <a:xfrm>
            <a:off x="3887664" y="4648814"/>
            <a:ext cx="2442340" cy="872390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Shared feature extraction</a:t>
            </a:r>
          </a:p>
        </p:txBody>
      </p:sp>
      <p:sp>
        <p:nvSpPr>
          <p:cNvPr id="819" name="Shape 819"/>
          <p:cNvSpPr/>
          <p:nvPr/>
        </p:nvSpPr>
        <p:spPr>
          <a:xfrm>
            <a:off x="3618012" y="3866153"/>
            <a:ext cx="2981644" cy="35799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0.1  -4.2  5.8  …</a:t>
            </a:r>
          </a:p>
        </p:txBody>
      </p:sp>
      <p:sp>
        <p:nvSpPr>
          <p:cNvPr id="820" name="Shape 820"/>
          <p:cNvSpPr/>
          <p:nvPr/>
        </p:nvSpPr>
        <p:spPr>
          <a:xfrm>
            <a:off x="3092922" y="2586025"/>
            <a:ext cx="1344058" cy="741583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CTCF classifier</a:t>
            </a:r>
          </a:p>
        </p:txBody>
      </p:sp>
      <p:sp>
        <p:nvSpPr>
          <p:cNvPr id="821" name="Shape 821"/>
          <p:cNvSpPr/>
          <p:nvPr/>
        </p:nvSpPr>
        <p:spPr>
          <a:xfrm>
            <a:off x="6772755" y="3857565"/>
            <a:ext cx="3169137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Intermediate representation</a:t>
            </a:r>
          </a:p>
        </p:txBody>
      </p:sp>
      <p:sp>
        <p:nvSpPr>
          <p:cNvPr id="822" name="Shape 822"/>
          <p:cNvSpPr/>
          <p:nvPr/>
        </p:nvSpPr>
        <p:spPr>
          <a:xfrm>
            <a:off x="4926956" y="2552162"/>
            <a:ext cx="1380579" cy="7754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NRSF classifier</a:t>
            </a:r>
          </a:p>
        </p:txBody>
      </p:sp>
      <p:sp>
        <p:nvSpPr>
          <p:cNvPr id="823" name="Shape 823"/>
          <p:cNvSpPr/>
          <p:nvPr/>
        </p:nvSpPr>
        <p:spPr>
          <a:xfrm>
            <a:off x="3394185" y="1779529"/>
            <a:ext cx="705322" cy="37516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Binds</a:t>
            </a:r>
          </a:p>
        </p:txBody>
      </p:sp>
      <p:sp>
        <p:nvSpPr>
          <p:cNvPr id="824" name="Shape 824"/>
          <p:cNvSpPr/>
          <p:nvPr/>
        </p:nvSpPr>
        <p:spPr>
          <a:xfrm>
            <a:off x="4864231" y="1779529"/>
            <a:ext cx="1481176" cy="37516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Doesn’t bind</a:t>
            </a:r>
          </a:p>
        </p:txBody>
      </p:sp>
      <p:sp>
        <p:nvSpPr>
          <p:cNvPr id="825" name="Shape 825"/>
          <p:cNvSpPr/>
          <p:nvPr/>
        </p:nvSpPr>
        <p:spPr>
          <a:xfrm>
            <a:off x="6607277" y="5813683"/>
            <a:ext cx="1806585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Input sequence</a:t>
            </a:r>
          </a:p>
        </p:txBody>
      </p:sp>
      <p:sp>
        <p:nvSpPr>
          <p:cNvPr id="826" name="Shape 826"/>
          <p:cNvSpPr/>
          <p:nvPr/>
        </p:nvSpPr>
        <p:spPr>
          <a:xfrm flipV="1">
            <a:off x="5189636" y="5571322"/>
            <a:ext cx="1" cy="37585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27" name="Shape 827"/>
          <p:cNvSpPr/>
          <p:nvPr/>
        </p:nvSpPr>
        <p:spPr>
          <a:xfrm flipV="1">
            <a:off x="5189636" y="4274262"/>
            <a:ext cx="1" cy="3244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28" name="Shape 828"/>
          <p:cNvSpPr/>
          <p:nvPr/>
        </p:nvSpPr>
        <p:spPr>
          <a:xfrm flipH="1" flipV="1">
            <a:off x="3906961" y="3405108"/>
            <a:ext cx="353989" cy="35398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29" name="Shape 829"/>
          <p:cNvSpPr/>
          <p:nvPr/>
        </p:nvSpPr>
        <p:spPr>
          <a:xfrm flipV="1">
            <a:off x="5323581" y="3377800"/>
            <a:ext cx="273125" cy="39036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30" name="Shape 830"/>
          <p:cNvSpPr/>
          <p:nvPr/>
        </p:nvSpPr>
        <p:spPr>
          <a:xfrm flipV="1">
            <a:off x="6261198" y="3304894"/>
            <a:ext cx="636905" cy="4632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31" name="Shape 831"/>
          <p:cNvSpPr/>
          <p:nvPr/>
        </p:nvSpPr>
        <p:spPr>
          <a:xfrm>
            <a:off x="6788583" y="2854937"/>
            <a:ext cx="325410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…</a:t>
            </a:r>
          </a:p>
        </p:txBody>
      </p:sp>
      <p:sp>
        <p:nvSpPr>
          <p:cNvPr id="832" name="Shape 832"/>
          <p:cNvSpPr/>
          <p:nvPr/>
        </p:nvSpPr>
        <p:spPr>
          <a:xfrm flipV="1">
            <a:off x="3778746" y="2242355"/>
            <a:ext cx="1" cy="28435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33" name="Shape 833"/>
          <p:cNvSpPr/>
          <p:nvPr/>
        </p:nvSpPr>
        <p:spPr>
          <a:xfrm flipV="1">
            <a:off x="5617246" y="2218539"/>
            <a:ext cx="1" cy="28435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834" name="Shape 834"/>
          <p:cNvSpPr/>
          <p:nvPr/>
        </p:nvSpPr>
        <p:spPr>
          <a:xfrm>
            <a:off x="6906325" y="1779529"/>
            <a:ext cx="1197444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Prediction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771AF-B180-0B4E-8F5E-57D91D7DB384}"/>
              </a:ext>
            </a:extLst>
          </p:cNvPr>
          <p:cNvSpPr txBox="1"/>
          <p:nvPr/>
        </p:nvSpPr>
        <p:spPr>
          <a:xfrm>
            <a:off x="523702" y="2651760"/>
            <a:ext cx="2443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DeepSEA</a:t>
            </a:r>
            <a:r>
              <a:rPr lang="en-US" dirty="0"/>
              <a:t> simultaneously predicts TF binding, DNase sensitivity, and histone modification profiles.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67753-6519-EEA3-18DD-86F3F905C9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849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/>
          <p:nvPr/>
        </p:nvSpPr>
        <p:spPr>
          <a:xfrm>
            <a:off x="1770491" y="357774"/>
            <a:ext cx="8301225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/>
              <a:t>DeepSEA architecture</a:t>
            </a:r>
          </a:p>
        </p:txBody>
      </p:sp>
      <p:grpSp>
        <p:nvGrpSpPr>
          <p:cNvPr id="918" name="Group 918"/>
          <p:cNvGrpSpPr/>
          <p:nvPr/>
        </p:nvGrpSpPr>
        <p:grpSpPr>
          <a:xfrm>
            <a:off x="296335" y="1447703"/>
            <a:ext cx="11599334" cy="4802787"/>
            <a:chOff x="-2488111" y="0"/>
            <a:chExt cx="16496828" cy="6830626"/>
          </a:xfrm>
        </p:grpSpPr>
        <p:sp>
          <p:nvSpPr>
            <p:cNvPr id="837" name="Shape 837"/>
            <p:cNvSpPr/>
            <p:nvPr/>
          </p:nvSpPr>
          <p:spPr>
            <a:xfrm>
              <a:off x="-2488111" y="5908782"/>
              <a:ext cx="16496828" cy="921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229" tIns="50229" rIns="50229" bIns="50229" numCol="1" anchor="ctr">
              <a:noAutofit/>
            </a:bodyPr>
            <a:lstStyle>
              <a:lvl1pPr>
                <a:defRPr sz="40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12" dirty="0"/>
                <a:t>ACCGTCGGTATAGGCTTATAAATCTCGGGATACCGTCGGTATAGGCTTATAA</a:t>
              </a:r>
            </a:p>
          </p:txBody>
        </p:sp>
        <p:grpSp>
          <p:nvGrpSpPr>
            <p:cNvPr id="840" name="Group 840"/>
            <p:cNvGrpSpPr/>
            <p:nvPr/>
          </p:nvGrpSpPr>
          <p:grpSpPr>
            <a:xfrm>
              <a:off x="0" y="4145411"/>
              <a:ext cx="2679077" cy="826582"/>
              <a:chOff x="0" y="0"/>
              <a:chExt cx="2679076" cy="826580"/>
            </a:xfrm>
          </p:grpSpPr>
          <p:pic>
            <p:nvPicPr>
              <p:cNvPr id="838" name="pasted-image.png"/>
              <p:cNvPicPr>
                <a:picLocks/>
              </p:cNvPicPr>
              <p:nvPr/>
            </p:nvPicPr>
            <p:blipFill>
              <a:blip r:embed="rId2"/>
              <a:srcRect l="16343" t="9348" r="5297" b="22475"/>
              <a:stretch>
                <a:fillRect/>
              </a:stretch>
            </p:blipFill>
            <p:spPr>
              <a:xfrm>
                <a:off x="0" y="402318"/>
                <a:ext cx="2679077" cy="42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39" name="pasted-image.png"/>
              <p:cNvPicPr>
                <a:picLocks/>
              </p:cNvPicPr>
              <p:nvPr/>
            </p:nvPicPr>
            <p:blipFill>
              <a:blip r:embed="rId3"/>
              <a:srcRect l="31920" t="11416" r="7454" b="22865"/>
              <a:stretch>
                <a:fillRect/>
              </a:stretch>
            </p:blipFill>
            <p:spPr>
              <a:xfrm>
                <a:off x="0" y="0"/>
                <a:ext cx="2679077" cy="42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43" name="Group 843"/>
            <p:cNvGrpSpPr/>
            <p:nvPr/>
          </p:nvGrpSpPr>
          <p:grpSpPr>
            <a:xfrm>
              <a:off x="3591029" y="4145411"/>
              <a:ext cx="2679078" cy="826582"/>
              <a:chOff x="0" y="0"/>
              <a:chExt cx="2679076" cy="826580"/>
            </a:xfrm>
          </p:grpSpPr>
          <p:pic>
            <p:nvPicPr>
              <p:cNvPr id="841" name="pasted-image.png"/>
              <p:cNvPicPr>
                <a:picLocks/>
              </p:cNvPicPr>
              <p:nvPr/>
            </p:nvPicPr>
            <p:blipFill>
              <a:blip r:embed="rId2"/>
              <a:srcRect l="16343" t="9348" r="5297" b="22475"/>
              <a:stretch>
                <a:fillRect/>
              </a:stretch>
            </p:blipFill>
            <p:spPr>
              <a:xfrm>
                <a:off x="0" y="402318"/>
                <a:ext cx="2679077" cy="42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2" name="pasted-image.png"/>
              <p:cNvPicPr>
                <a:picLocks/>
              </p:cNvPicPr>
              <p:nvPr/>
            </p:nvPicPr>
            <p:blipFill>
              <a:blip r:embed="rId3"/>
              <a:srcRect l="31920" t="11416" r="7454" b="22865"/>
              <a:stretch>
                <a:fillRect/>
              </a:stretch>
            </p:blipFill>
            <p:spPr>
              <a:xfrm>
                <a:off x="0" y="0"/>
                <a:ext cx="2679077" cy="42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46" name="Group 846"/>
            <p:cNvGrpSpPr/>
            <p:nvPr/>
          </p:nvGrpSpPr>
          <p:grpSpPr>
            <a:xfrm>
              <a:off x="7182058" y="4145411"/>
              <a:ext cx="2679078" cy="826582"/>
              <a:chOff x="0" y="0"/>
              <a:chExt cx="2679076" cy="826580"/>
            </a:xfrm>
          </p:grpSpPr>
          <p:pic>
            <p:nvPicPr>
              <p:cNvPr id="844" name="pasted-image.png"/>
              <p:cNvPicPr>
                <a:picLocks/>
              </p:cNvPicPr>
              <p:nvPr/>
            </p:nvPicPr>
            <p:blipFill>
              <a:blip r:embed="rId2"/>
              <a:srcRect l="16343" t="9348" r="5297" b="22475"/>
              <a:stretch>
                <a:fillRect/>
              </a:stretch>
            </p:blipFill>
            <p:spPr>
              <a:xfrm>
                <a:off x="0" y="402318"/>
                <a:ext cx="2679077" cy="42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5" name="pasted-image.png"/>
              <p:cNvPicPr>
                <a:picLocks/>
              </p:cNvPicPr>
              <p:nvPr/>
            </p:nvPicPr>
            <p:blipFill>
              <a:blip r:embed="rId3"/>
              <a:srcRect l="31920" t="11416" r="7454" b="22865"/>
              <a:stretch>
                <a:fillRect/>
              </a:stretch>
            </p:blipFill>
            <p:spPr>
              <a:xfrm>
                <a:off x="0" y="0"/>
                <a:ext cx="2679077" cy="42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47" name="Shape 847"/>
            <p:cNvSpPr/>
            <p:nvPr/>
          </p:nvSpPr>
          <p:spPr>
            <a:xfrm>
              <a:off x="4425679" y="0"/>
              <a:ext cx="525518" cy="536465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48" name="Shape 848"/>
            <p:cNvSpPr/>
            <p:nvPr/>
          </p:nvSpPr>
          <p:spPr>
            <a:xfrm>
              <a:off x="2349890" y="3118027"/>
              <a:ext cx="525517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49" name="Shape 849"/>
            <p:cNvSpPr/>
            <p:nvPr/>
          </p:nvSpPr>
          <p:spPr>
            <a:xfrm>
              <a:off x="3733750" y="3122944"/>
              <a:ext cx="525517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0" name="Shape 850"/>
            <p:cNvSpPr/>
            <p:nvPr/>
          </p:nvSpPr>
          <p:spPr>
            <a:xfrm>
              <a:off x="5117610" y="3122944"/>
              <a:ext cx="525517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1" name="Shape 851"/>
            <p:cNvSpPr/>
            <p:nvPr/>
          </p:nvSpPr>
          <p:spPr>
            <a:xfrm>
              <a:off x="6501469" y="3118027"/>
              <a:ext cx="525518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2" name="Shape 852"/>
            <p:cNvSpPr/>
            <p:nvPr/>
          </p:nvSpPr>
          <p:spPr>
            <a:xfrm>
              <a:off x="2349890" y="2329753"/>
              <a:ext cx="525517" cy="536465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3" name="Shape 853"/>
            <p:cNvSpPr/>
            <p:nvPr/>
          </p:nvSpPr>
          <p:spPr>
            <a:xfrm>
              <a:off x="3733750" y="2334670"/>
              <a:ext cx="525517" cy="536465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4" name="Shape 854"/>
            <p:cNvSpPr/>
            <p:nvPr/>
          </p:nvSpPr>
          <p:spPr>
            <a:xfrm>
              <a:off x="5117610" y="2334670"/>
              <a:ext cx="525517" cy="536465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6501469" y="2329753"/>
              <a:ext cx="525518" cy="536465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2349890" y="1103547"/>
              <a:ext cx="525517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3733750" y="1108464"/>
              <a:ext cx="525517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5117610" y="1108464"/>
              <a:ext cx="525517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6501469" y="1103547"/>
              <a:ext cx="525518" cy="536466"/>
            </a:xfrm>
            <a:prstGeom prst="ellips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60" name="Shape 860"/>
            <p:cNvSpPr/>
            <p:nvPr/>
          </p:nvSpPr>
          <p:spPr>
            <a:xfrm flipV="1">
              <a:off x="2603661" y="554425"/>
              <a:ext cx="2076019" cy="55084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1" name="Shape 861"/>
            <p:cNvSpPr/>
            <p:nvPr/>
          </p:nvSpPr>
          <p:spPr>
            <a:xfrm flipH="1" flipV="1">
              <a:off x="4687686" y="557093"/>
              <a:ext cx="2035260" cy="5258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2" name="Shape 862"/>
            <p:cNvSpPr/>
            <p:nvPr/>
          </p:nvSpPr>
          <p:spPr>
            <a:xfrm flipH="1" flipV="1">
              <a:off x="4687308" y="572694"/>
              <a:ext cx="690779" cy="5555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3" name="Shape 863"/>
            <p:cNvSpPr/>
            <p:nvPr/>
          </p:nvSpPr>
          <p:spPr>
            <a:xfrm flipV="1">
              <a:off x="4016945" y="561302"/>
              <a:ext cx="661983" cy="5539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4" name="Shape 864"/>
            <p:cNvSpPr/>
            <p:nvPr/>
          </p:nvSpPr>
          <p:spPr>
            <a:xfrm flipV="1">
              <a:off x="2614093" y="2866405"/>
              <a:ext cx="3103" cy="26956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5" name="Shape 865"/>
            <p:cNvSpPr/>
            <p:nvPr/>
          </p:nvSpPr>
          <p:spPr>
            <a:xfrm flipH="1" flipV="1">
              <a:off x="2625202" y="2869073"/>
              <a:ext cx="1350355" cy="25272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6" name="Shape 866"/>
            <p:cNvSpPr/>
            <p:nvPr/>
          </p:nvSpPr>
          <p:spPr>
            <a:xfrm flipH="1" flipV="1">
              <a:off x="2624825" y="2884674"/>
              <a:ext cx="2790107" cy="23523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7" name="Shape 867"/>
            <p:cNvSpPr/>
            <p:nvPr/>
          </p:nvSpPr>
          <p:spPr>
            <a:xfrm flipH="1" flipV="1">
              <a:off x="2616443" y="2873282"/>
              <a:ext cx="4202833" cy="22551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8" name="Shape 868"/>
            <p:cNvSpPr/>
            <p:nvPr/>
          </p:nvSpPr>
          <p:spPr>
            <a:xfrm flipV="1">
              <a:off x="4015470" y="2866405"/>
              <a:ext cx="3103" cy="26956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69" name="Shape 869"/>
            <p:cNvSpPr/>
            <p:nvPr/>
          </p:nvSpPr>
          <p:spPr>
            <a:xfrm flipH="1" flipV="1">
              <a:off x="4026579" y="2869073"/>
              <a:ext cx="1350355" cy="25272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0" name="Shape 870"/>
            <p:cNvSpPr/>
            <p:nvPr/>
          </p:nvSpPr>
          <p:spPr>
            <a:xfrm flipH="1" flipV="1">
              <a:off x="4026201" y="2884674"/>
              <a:ext cx="2790108" cy="23523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1" name="Shape 871"/>
            <p:cNvSpPr/>
            <p:nvPr/>
          </p:nvSpPr>
          <p:spPr>
            <a:xfrm flipV="1">
              <a:off x="2569434" y="2873282"/>
              <a:ext cx="1448388" cy="22145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2" name="Shape 872"/>
            <p:cNvSpPr/>
            <p:nvPr/>
          </p:nvSpPr>
          <p:spPr>
            <a:xfrm flipV="1">
              <a:off x="5375820" y="2886924"/>
              <a:ext cx="3103" cy="26956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3" name="Shape 873"/>
            <p:cNvSpPr/>
            <p:nvPr/>
          </p:nvSpPr>
          <p:spPr>
            <a:xfrm flipH="1" flipV="1">
              <a:off x="5386929" y="2889592"/>
              <a:ext cx="1350355" cy="25272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4" name="Shape 874"/>
            <p:cNvSpPr/>
            <p:nvPr/>
          </p:nvSpPr>
          <p:spPr>
            <a:xfrm flipV="1">
              <a:off x="4019796" y="2905194"/>
              <a:ext cx="1366757" cy="22091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5" name="Shape 875"/>
            <p:cNvSpPr/>
            <p:nvPr/>
          </p:nvSpPr>
          <p:spPr>
            <a:xfrm flipV="1">
              <a:off x="2605557" y="2893801"/>
              <a:ext cx="2772614" cy="21487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6" name="Shape 876"/>
            <p:cNvSpPr/>
            <p:nvPr/>
          </p:nvSpPr>
          <p:spPr>
            <a:xfrm flipV="1">
              <a:off x="6789152" y="2868397"/>
              <a:ext cx="3102" cy="26956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7" name="Shape 877"/>
            <p:cNvSpPr/>
            <p:nvPr/>
          </p:nvSpPr>
          <p:spPr>
            <a:xfrm flipV="1">
              <a:off x="5328290" y="2871065"/>
              <a:ext cx="1471971" cy="26540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8" name="Shape 878"/>
            <p:cNvSpPr/>
            <p:nvPr/>
          </p:nvSpPr>
          <p:spPr>
            <a:xfrm flipV="1">
              <a:off x="4009297" y="2886667"/>
              <a:ext cx="2790588" cy="22204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79" name="Shape 879"/>
            <p:cNvSpPr/>
            <p:nvPr/>
          </p:nvSpPr>
          <p:spPr>
            <a:xfrm flipV="1">
              <a:off x="2641085" y="2875274"/>
              <a:ext cx="4150418" cy="24631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0" name="Shape 880"/>
            <p:cNvSpPr/>
            <p:nvPr/>
          </p:nvSpPr>
          <p:spPr>
            <a:xfrm flipV="1">
              <a:off x="2605335" y="1648958"/>
              <a:ext cx="3103" cy="2695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1" name="Shape 881"/>
            <p:cNvSpPr/>
            <p:nvPr/>
          </p:nvSpPr>
          <p:spPr>
            <a:xfrm flipH="1" flipV="1">
              <a:off x="2616444" y="1651626"/>
              <a:ext cx="1350354" cy="25272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2" name="Shape 882"/>
            <p:cNvSpPr/>
            <p:nvPr/>
          </p:nvSpPr>
          <p:spPr>
            <a:xfrm flipH="1" flipV="1">
              <a:off x="2616066" y="1667228"/>
              <a:ext cx="2790107" cy="23522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3" name="Shape 883"/>
            <p:cNvSpPr/>
            <p:nvPr/>
          </p:nvSpPr>
          <p:spPr>
            <a:xfrm flipH="1" flipV="1">
              <a:off x="2607685" y="1655835"/>
              <a:ext cx="4202832" cy="22551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4" name="Shape 884"/>
            <p:cNvSpPr/>
            <p:nvPr/>
          </p:nvSpPr>
          <p:spPr>
            <a:xfrm flipV="1">
              <a:off x="4006711" y="1648958"/>
              <a:ext cx="3103" cy="2695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5" name="Shape 885"/>
            <p:cNvSpPr/>
            <p:nvPr/>
          </p:nvSpPr>
          <p:spPr>
            <a:xfrm flipH="1" flipV="1">
              <a:off x="4017821" y="1651626"/>
              <a:ext cx="1350354" cy="25272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6" name="Shape 886"/>
            <p:cNvSpPr/>
            <p:nvPr/>
          </p:nvSpPr>
          <p:spPr>
            <a:xfrm flipH="1" flipV="1">
              <a:off x="4017443" y="1667228"/>
              <a:ext cx="2790107" cy="23522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7" name="Shape 887"/>
            <p:cNvSpPr/>
            <p:nvPr/>
          </p:nvSpPr>
          <p:spPr>
            <a:xfrm flipV="1">
              <a:off x="2560675" y="1655836"/>
              <a:ext cx="1448388" cy="22145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8" name="Shape 888"/>
            <p:cNvSpPr/>
            <p:nvPr/>
          </p:nvSpPr>
          <p:spPr>
            <a:xfrm flipV="1">
              <a:off x="5367062" y="1669477"/>
              <a:ext cx="3102" cy="2695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89" name="Shape 889"/>
            <p:cNvSpPr/>
            <p:nvPr/>
          </p:nvSpPr>
          <p:spPr>
            <a:xfrm flipH="1" flipV="1">
              <a:off x="5378171" y="1672146"/>
              <a:ext cx="1350355" cy="25272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0" name="Shape 890"/>
            <p:cNvSpPr/>
            <p:nvPr/>
          </p:nvSpPr>
          <p:spPr>
            <a:xfrm flipV="1">
              <a:off x="4011037" y="1687747"/>
              <a:ext cx="1366758" cy="22091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1" name="Shape 891"/>
            <p:cNvSpPr/>
            <p:nvPr/>
          </p:nvSpPr>
          <p:spPr>
            <a:xfrm flipV="1">
              <a:off x="2596799" y="1676355"/>
              <a:ext cx="2772614" cy="21487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2" name="Shape 892"/>
            <p:cNvSpPr/>
            <p:nvPr/>
          </p:nvSpPr>
          <p:spPr>
            <a:xfrm flipV="1">
              <a:off x="6780393" y="1650950"/>
              <a:ext cx="3103" cy="2695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3" name="Shape 893"/>
            <p:cNvSpPr/>
            <p:nvPr/>
          </p:nvSpPr>
          <p:spPr>
            <a:xfrm flipV="1">
              <a:off x="5319531" y="1653619"/>
              <a:ext cx="1471972" cy="26540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4" name="Shape 894"/>
            <p:cNvSpPr/>
            <p:nvPr/>
          </p:nvSpPr>
          <p:spPr>
            <a:xfrm flipV="1">
              <a:off x="4000538" y="1669220"/>
              <a:ext cx="2790588" cy="22204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5" name="Shape 895"/>
            <p:cNvSpPr/>
            <p:nvPr/>
          </p:nvSpPr>
          <p:spPr>
            <a:xfrm flipV="1">
              <a:off x="2632326" y="1657828"/>
              <a:ext cx="4150419" cy="24631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6" name="Shape 896"/>
            <p:cNvSpPr/>
            <p:nvPr/>
          </p:nvSpPr>
          <p:spPr>
            <a:xfrm>
              <a:off x="4432751" y="1847576"/>
              <a:ext cx="457638" cy="518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229" tIns="50229" rIns="50229" bIns="50229" numCol="1" anchor="ctr">
              <a:noAutofit/>
            </a:bodyPr>
            <a:lstStyle>
              <a:lvl1pPr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812"/>
                <a:t>…</a:t>
              </a:r>
            </a:p>
          </p:txBody>
        </p:sp>
        <p:sp>
          <p:nvSpPr>
            <p:cNvPr id="897" name="Shape 897"/>
            <p:cNvSpPr/>
            <p:nvPr/>
          </p:nvSpPr>
          <p:spPr>
            <a:xfrm flipV="1">
              <a:off x="1951238" y="3685073"/>
              <a:ext cx="660683" cy="4516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8" name="Shape 898"/>
            <p:cNvSpPr/>
            <p:nvPr/>
          </p:nvSpPr>
          <p:spPr>
            <a:xfrm flipH="1" flipV="1">
              <a:off x="2619926" y="3687741"/>
              <a:ext cx="1535039" cy="44631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899" name="Shape 899"/>
            <p:cNvSpPr/>
            <p:nvPr/>
          </p:nvSpPr>
          <p:spPr>
            <a:xfrm flipH="1" flipV="1">
              <a:off x="4013296" y="3685072"/>
              <a:ext cx="225376" cy="45729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0" name="Shape 900"/>
            <p:cNvSpPr/>
            <p:nvPr/>
          </p:nvSpPr>
          <p:spPr>
            <a:xfrm flipV="1">
              <a:off x="2561576" y="3691950"/>
              <a:ext cx="1450970" cy="4941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1" name="Shape 901"/>
            <p:cNvSpPr/>
            <p:nvPr/>
          </p:nvSpPr>
          <p:spPr>
            <a:xfrm flipH="1" flipV="1">
              <a:off x="5381654" y="3708261"/>
              <a:ext cx="1874298" cy="46147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2" name="Shape 902"/>
            <p:cNvSpPr/>
            <p:nvPr/>
          </p:nvSpPr>
          <p:spPr>
            <a:xfrm flipV="1">
              <a:off x="5381276" y="3723862"/>
              <a:ext cx="1" cy="37407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3" name="Shape 903"/>
            <p:cNvSpPr/>
            <p:nvPr/>
          </p:nvSpPr>
          <p:spPr>
            <a:xfrm flipH="1" flipV="1">
              <a:off x="6786979" y="3687065"/>
              <a:ext cx="691087" cy="44767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4" name="Shape 904"/>
            <p:cNvSpPr/>
            <p:nvPr/>
          </p:nvSpPr>
          <p:spPr>
            <a:xfrm flipV="1">
              <a:off x="6092072" y="3693942"/>
              <a:ext cx="694155" cy="43391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5" name="Shape 905"/>
            <p:cNvSpPr/>
            <p:nvPr/>
          </p:nvSpPr>
          <p:spPr>
            <a:xfrm flipV="1">
              <a:off x="4720515" y="3692462"/>
              <a:ext cx="660859" cy="43687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6" name="Shape 906"/>
            <p:cNvSpPr/>
            <p:nvPr/>
          </p:nvSpPr>
          <p:spPr>
            <a:xfrm flipV="1">
              <a:off x="618390" y="5133076"/>
              <a:ext cx="495809" cy="6119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7" name="Shape 907"/>
            <p:cNvSpPr/>
            <p:nvPr/>
          </p:nvSpPr>
          <p:spPr>
            <a:xfrm flipV="1">
              <a:off x="1006586" y="5135744"/>
              <a:ext cx="107613" cy="6093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8" name="Shape 908"/>
            <p:cNvSpPr/>
            <p:nvPr/>
          </p:nvSpPr>
          <p:spPr>
            <a:xfrm flipH="1" flipV="1">
              <a:off x="1114198" y="5133076"/>
              <a:ext cx="552920" cy="6119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09" name="Shape 909"/>
            <p:cNvSpPr/>
            <p:nvPr/>
          </p:nvSpPr>
          <p:spPr>
            <a:xfrm flipH="1" flipV="1">
              <a:off x="1114198" y="5135744"/>
              <a:ext cx="235481" cy="6093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0" name="Shape 910"/>
            <p:cNvSpPr/>
            <p:nvPr/>
          </p:nvSpPr>
          <p:spPr>
            <a:xfrm flipV="1">
              <a:off x="4288247" y="5119418"/>
              <a:ext cx="495809" cy="61197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1" name="Shape 911"/>
            <p:cNvSpPr/>
            <p:nvPr/>
          </p:nvSpPr>
          <p:spPr>
            <a:xfrm flipV="1">
              <a:off x="4676443" y="5122087"/>
              <a:ext cx="107612" cy="6093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2" name="Shape 912"/>
            <p:cNvSpPr/>
            <p:nvPr/>
          </p:nvSpPr>
          <p:spPr>
            <a:xfrm flipH="1" flipV="1">
              <a:off x="4784055" y="5119418"/>
              <a:ext cx="552921" cy="6119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3" name="Shape 913"/>
            <p:cNvSpPr/>
            <p:nvPr/>
          </p:nvSpPr>
          <p:spPr>
            <a:xfrm flipH="1" flipV="1">
              <a:off x="4784055" y="5122087"/>
              <a:ext cx="235480" cy="6093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4" name="Shape 914"/>
            <p:cNvSpPr/>
            <p:nvPr/>
          </p:nvSpPr>
          <p:spPr>
            <a:xfrm flipV="1">
              <a:off x="7997463" y="5126519"/>
              <a:ext cx="495808" cy="6119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5" name="Shape 915"/>
            <p:cNvSpPr/>
            <p:nvPr/>
          </p:nvSpPr>
          <p:spPr>
            <a:xfrm flipV="1">
              <a:off x="8385659" y="5129187"/>
              <a:ext cx="107613" cy="6093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6" name="Shape 916"/>
            <p:cNvSpPr/>
            <p:nvPr/>
          </p:nvSpPr>
          <p:spPr>
            <a:xfrm flipH="1" flipV="1">
              <a:off x="8493271" y="5126519"/>
              <a:ext cx="552920" cy="61197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  <p:sp>
          <p:nvSpPr>
            <p:cNvPr id="917" name="Shape 917"/>
            <p:cNvSpPr/>
            <p:nvPr/>
          </p:nvSpPr>
          <p:spPr>
            <a:xfrm flipH="1" flipV="1">
              <a:off x="8493270" y="5129187"/>
              <a:ext cx="235481" cy="6093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229" tIns="50229" rIns="50229" bIns="50229" numCol="1" anchor="ctr">
              <a:noAutofit/>
            </a:bodyPr>
            <a:lstStyle/>
            <a:p>
              <a:pPr>
                <a:defRPr sz="3200"/>
              </a:pPr>
              <a:endParaRPr sz="2250"/>
            </a:p>
          </p:txBody>
        </p:sp>
      </p:grpSp>
      <p:sp>
        <p:nvSpPr>
          <p:cNvPr id="919" name="Shape 919"/>
          <p:cNvSpPr/>
          <p:nvPr/>
        </p:nvSpPr>
        <p:spPr>
          <a:xfrm>
            <a:off x="7309045" y="3213653"/>
            <a:ext cx="2138079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Shared fully-connected layers</a:t>
            </a:r>
          </a:p>
        </p:txBody>
      </p:sp>
      <p:sp>
        <p:nvSpPr>
          <p:cNvPr id="920" name="Shape 920"/>
          <p:cNvSpPr/>
          <p:nvPr/>
        </p:nvSpPr>
        <p:spPr>
          <a:xfrm>
            <a:off x="7579028" y="2054091"/>
            <a:ext cx="2053447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TF-specific layers</a:t>
            </a:r>
          </a:p>
        </p:txBody>
      </p:sp>
      <p:sp>
        <p:nvSpPr>
          <p:cNvPr id="922" name="Shape 922"/>
          <p:cNvSpPr/>
          <p:nvPr/>
        </p:nvSpPr>
        <p:spPr>
          <a:xfrm>
            <a:off x="9160607" y="4323829"/>
            <a:ext cx="1459283" cy="85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Shared convolutional layers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590EF7-4BAC-1AC8-8370-6AA800914E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56703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/>
          <p:nvPr/>
        </p:nvSpPr>
        <p:spPr>
          <a:xfrm>
            <a:off x="1770491" y="130566"/>
            <a:ext cx="8301225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/>
              <a:t>Deep neural network accurately predicts TF binding and DNase hypersensitivity</a:t>
            </a:r>
          </a:p>
        </p:txBody>
      </p:sp>
      <p:sp>
        <p:nvSpPr>
          <p:cNvPr id="925" name="Shape 925"/>
          <p:cNvSpPr/>
          <p:nvPr/>
        </p:nvSpPr>
        <p:spPr>
          <a:xfrm>
            <a:off x="3359257" y="3866966"/>
            <a:ext cx="1910892" cy="35713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415431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DeepSEA model</a:t>
            </a:r>
          </a:p>
        </p:txBody>
      </p:sp>
      <p:pic>
        <p:nvPicPr>
          <p:cNvPr id="926" name="histone_mods_browser_shot_callouts.pdf"/>
          <p:cNvPicPr>
            <a:picLocks/>
          </p:cNvPicPr>
          <p:nvPr/>
        </p:nvPicPr>
        <p:blipFill>
          <a:blip r:embed="rId2"/>
          <a:srcRect l="68736" t="46563" r="3329" b="46563"/>
          <a:stretch>
            <a:fillRect/>
          </a:stretch>
        </p:blipFill>
        <p:spPr>
          <a:xfrm>
            <a:off x="2973711" y="2595094"/>
            <a:ext cx="2966036" cy="259507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Shape 927"/>
          <p:cNvSpPr/>
          <p:nvPr/>
        </p:nvSpPr>
        <p:spPr>
          <a:xfrm>
            <a:off x="3667608" y="3072032"/>
            <a:ext cx="731606" cy="73621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defTabSz="292090">
              <a:defRPr sz="2200"/>
            </a:pPr>
            <a:endParaRPr sz="1547"/>
          </a:p>
        </p:txBody>
      </p:sp>
      <p:sp>
        <p:nvSpPr>
          <p:cNvPr id="928" name="Shape 928"/>
          <p:cNvSpPr/>
          <p:nvPr/>
        </p:nvSpPr>
        <p:spPr>
          <a:xfrm>
            <a:off x="4599079" y="2910107"/>
            <a:ext cx="13325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 defTabSz="292090">
              <a:defRPr sz="2200"/>
            </a:pPr>
            <a:endParaRPr sz="1547"/>
          </a:p>
        </p:txBody>
      </p:sp>
      <p:sp>
        <p:nvSpPr>
          <p:cNvPr id="929" name="Shape 929"/>
          <p:cNvSpPr/>
          <p:nvPr/>
        </p:nvSpPr>
        <p:spPr>
          <a:xfrm>
            <a:off x="1702034" y="2485682"/>
            <a:ext cx="1078284" cy="94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defTabSz="415431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CTCF binding in liver cells (ChIP-seq)</a:t>
            </a:r>
          </a:p>
        </p:txBody>
      </p:sp>
      <p:sp>
        <p:nvSpPr>
          <p:cNvPr id="930" name="Shape 930"/>
          <p:cNvSpPr/>
          <p:nvPr/>
        </p:nvSpPr>
        <p:spPr>
          <a:xfrm>
            <a:off x="2926597" y="2135241"/>
            <a:ext cx="3070749" cy="44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/>
          <a:lstStyle>
            <a:lvl1pPr algn="l" defTabSz="415431">
              <a:defRPr sz="28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969"/>
              <a:t>ACCGTCGGTATATCGTCGG</a:t>
            </a:r>
          </a:p>
        </p:txBody>
      </p:sp>
      <p:sp>
        <p:nvSpPr>
          <p:cNvPr id="931" name="Shape 931"/>
          <p:cNvSpPr/>
          <p:nvPr/>
        </p:nvSpPr>
        <p:spPr>
          <a:xfrm>
            <a:off x="1852412" y="1801900"/>
            <a:ext cx="950863" cy="638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/>
          <a:p>
            <a:pPr defTabSz="29209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Reference </a:t>
            </a:r>
          </a:p>
          <a:p>
            <a:pPr defTabSz="29209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sequence</a:t>
            </a:r>
          </a:p>
        </p:txBody>
      </p:sp>
      <p:sp>
        <p:nvSpPr>
          <p:cNvPr id="932" name="Shape 932"/>
          <p:cNvSpPr/>
          <p:nvPr/>
        </p:nvSpPr>
        <p:spPr>
          <a:xfrm>
            <a:off x="3001354" y="2957732"/>
            <a:ext cx="13325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 defTabSz="292090">
              <a:defRPr sz="2200"/>
            </a:pPr>
            <a:endParaRPr sz="1547"/>
          </a:p>
        </p:txBody>
      </p:sp>
      <p:sp>
        <p:nvSpPr>
          <p:cNvPr id="933" name="Shape 933"/>
          <p:cNvSpPr/>
          <p:nvPr/>
        </p:nvSpPr>
        <p:spPr>
          <a:xfrm flipV="1">
            <a:off x="4538579" y="3047173"/>
            <a:ext cx="726517" cy="72651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defTabSz="292090">
              <a:defRPr sz="2200"/>
            </a:pPr>
            <a:endParaRPr sz="1547"/>
          </a:p>
        </p:txBody>
      </p:sp>
      <p:sp>
        <p:nvSpPr>
          <p:cNvPr id="934" name="Shape 934"/>
          <p:cNvSpPr/>
          <p:nvPr/>
        </p:nvSpPr>
        <p:spPr>
          <a:xfrm>
            <a:off x="3224193" y="3219272"/>
            <a:ext cx="731607" cy="457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defTabSz="415431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Train</a:t>
            </a:r>
          </a:p>
        </p:txBody>
      </p:sp>
      <p:sp>
        <p:nvSpPr>
          <p:cNvPr id="935" name="Shape 935"/>
          <p:cNvSpPr/>
          <p:nvPr/>
        </p:nvSpPr>
        <p:spPr>
          <a:xfrm>
            <a:off x="4899528" y="3238489"/>
            <a:ext cx="731607" cy="457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defTabSz="415431"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/>
              <a:t>Test</a:t>
            </a:r>
          </a:p>
        </p:txBody>
      </p:sp>
      <p:sp>
        <p:nvSpPr>
          <p:cNvPr id="936" name="Shape 936"/>
          <p:cNvSpPr/>
          <p:nvPr/>
        </p:nvSpPr>
        <p:spPr>
          <a:xfrm>
            <a:off x="6143625" y="1729411"/>
            <a:ext cx="476250" cy="47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defTabSz="292090">
              <a:defRPr sz="2200">
                <a:solidFill>
                  <a:srgbClr val="FFFFFF"/>
                </a:solidFill>
              </a:defRPr>
            </a:pPr>
            <a:endParaRPr sz="1547"/>
          </a:p>
        </p:txBody>
      </p:sp>
      <p:sp>
        <p:nvSpPr>
          <p:cNvPr id="937" name="Shape 937"/>
          <p:cNvSpPr/>
          <p:nvPr/>
        </p:nvSpPr>
        <p:spPr>
          <a:xfrm>
            <a:off x="6817499" y="5224356"/>
            <a:ext cx="2500616" cy="457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defTabSz="415431">
              <a:defRPr sz="3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391"/>
              <a:t>Mean AUC: 0.958</a:t>
            </a:r>
          </a:p>
        </p:txBody>
      </p:sp>
      <p:pic>
        <p:nvPicPr>
          <p:cNvPr id="938" name="pasted-image.jpg"/>
          <p:cNvPicPr>
            <a:picLocks noChangeAspect="1"/>
          </p:cNvPicPr>
          <p:nvPr/>
        </p:nvPicPr>
        <p:blipFill>
          <a:blip r:embed="rId3"/>
          <a:srcRect r="66204" b="54145"/>
          <a:stretch>
            <a:fillRect/>
          </a:stretch>
        </p:blipFill>
        <p:spPr>
          <a:xfrm>
            <a:off x="6329595" y="1729357"/>
            <a:ext cx="3200420" cy="3373885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Shape 940"/>
          <p:cNvSpPr/>
          <p:nvPr/>
        </p:nvSpPr>
        <p:spPr>
          <a:xfrm>
            <a:off x="6113859" y="1565672"/>
            <a:ext cx="535782" cy="47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F44F2-6FD3-E54C-3ED7-2C5D5D5AA3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3894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Understanding SVMs requires grasping four key concepts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/>
              <a:t>Separating hyperplane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/>
              <a:t>Maximum margin hyperplane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/>
              <a:t>Soft margin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/>
              <a:t>Kernel function (input space </a:t>
            </a:r>
            <a:r>
              <a:rPr lang="en-US">
                <a:sym typeface="Symbol" charset="2"/>
              </a:rPr>
              <a:t> </a:t>
            </a:r>
            <a:r>
              <a:rPr lang="en-US"/>
              <a:t>feature space)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E2F87-35FB-61C9-4A81-D72D1559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66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/>
          <p:nvPr/>
        </p:nvSpPr>
        <p:spPr>
          <a:xfrm>
            <a:off x="240950" y="188756"/>
            <a:ext cx="4863066" cy="11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953" dirty="0" err="1"/>
              <a:t>DeepSEA</a:t>
            </a:r>
            <a:r>
              <a:rPr lang="en-US" sz="2953" dirty="0"/>
              <a:t> can be used to predict the effect of SNPs</a:t>
            </a:r>
            <a:endParaRPr sz="295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6F0B0-CEB5-0849-82D9-2C096BBF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877" y="0"/>
            <a:ext cx="5904729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B4B4A6-A415-8658-F8ED-3E2162BED7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27349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/>
          <p:nvPr/>
        </p:nvSpPr>
        <p:spPr>
          <a:xfrm>
            <a:off x="643467" y="357774"/>
            <a:ext cx="10384128" cy="69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0551" tIns="120551" rIns="120551" bIns="120551" anchor="ctr">
            <a:spAutoFit/>
          </a:bodyPr>
          <a:lstStyle>
            <a:lvl1pPr>
              <a:defRPr sz="4200">
                <a:solidFill>
                  <a:srgbClr val="D549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53" dirty="0" err="1"/>
              <a:t>Deep</a:t>
            </a:r>
            <a:r>
              <a:rPr lang="en-US" sz="2953" dirty="0" err="1"/>
              <a:t>SEA</a:t>
            </a:r>
            <a:r>
              <a:rPr sz="2953" dirty="0"/>
              <a:t> accurately predicts known regulatory variants</a:t>
            </a:r>
          </a:p>
        </p:txBody>
      </p:sp>
      <p:pic>
        <p:nvPicPr>
          <p:cNvPr id="943" name="pasted-image.jpg"/>
          <p:cNvPicPr>
            <a:picLocks noChangeAspect="1"/>
          </p:cNvPicPr>
          <p:nvPr/>
        </p:nvPicPr>
        <p:blipFill rotWithShape="1">
          <a:blip r:embed="rId2"/>
          <a:srcRect l="57326"/>
          <a:stretch/>
        </p:blipFill>
        <p:spPr>
          <a:xfrm>
            <a:off x="787399" y="3638570"/>
            <a:ext cx="4931594" cy="2504268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Shape 944"/>
          <p:cNvSpPr/>
          <p:nvPr/>
        </p:nvSpPr>
        <p:spPr>
          <a:xfrm>
            <a:off x="3541844" y="1425932"/>
            <a:ext cx="11359095" cy="74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/>
          <a:lstStyle/>
          <a:p>
            <a:pPr algn="l"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687"/>
              <a:t>ACCGTCGGTATATTCGTCCCGTCGGTAT</a:t>
            </a:r>
            <a:r>
              <a:rPr sz="2812">
                <a:solidFill>
                  <a:schemeClr val="accent5"/>
                </a:solidFill>
              </a:rPr>
              <a:t>A</a:t>
            </a:r>
            <a:r>
              <a:rPr sz="1687"/>
              <a:t>GGCACCGTCGGTATA</a:t>
            </a:r>
          </a:p>
        </p:txBody>
      </p:sp>
      <p:sp>
        <p:nvSpPr>
          <p:cNvPr id="945" name="Shape 945"/>
          <p:cNvSpPr/>
          <p:nvPr/>
        </p:nvSpPr>
        <p:spPr>
          <a:xfrm>
            <a:off x="2115540" y="1242587"/>
            <a:ext cx="1247587" cy="66402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229" tIns="50229" rIns="50229" bIns="50229" anchor="ctr">
            <a:spAutoFit/>
          </a:bodyPr>
          <a:lstStyle/>
          <a:p>
            <a:pPr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/>
              <a:t>Reference </a:t>
            </a:r>
          </a:p>
          <a:p>
            <a:pPr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828"/>
              <a:t>sequence</a:t>
            </a:r>
          </a:p>
        </p:txBody>
      </p:sp>
      <p:sp>
        <p:nvSpPr>
          <p:cNvPr id="946" name="Shape 946"/>
          <p:cNvSpPr/>
          <p:nvPr/>
        </p:nvSpPr>
        <p:spPr>
          <a:xfrm>
            <a:off x="3541844" y="1961713"/>
            <a:ext cx="11359095" cy="74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9" tIns="50229" rIns="50229" bIns="50229"/>
          <a:lstStyle/>
          <a:p>
            <a:pPr algn="l"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1687"/>
              <a:t>ACCGTCGGTATATTCGTCCCGTCGGTAT</a:t>
            </a:r>
            <a:r>
              <a:rPr sz="2812">
                <a:solidFill>
                  <a:schemeClr val="accent5"/>
                </a:solidFill>
              </a:rPr>
              <a:t>T</a:t>
            </a:r>
            <a:r>
              <a:rPr sz="1687"/>
              <a:t>GGCACCGTCGGTATA</a:t>
            </a:r>
          </a:p>
        </p:txBody>
      </p:sp>
      <p:sp>
        <p:nvSpPr>
          <p:cNvPr id="947" name="Shape 947"/>
          <p:cNvSpPr/>
          <p:nvPr/>
        </p:nvSpPr>
        <p:spPr>
          <a:xfrm>
            <a:off x="1768205" y="2090017"/>
            <a:ext cx="1675588" cy="38273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229" tIns="50229" rIns="50229" bIns="50229" anchor="ctr">
            <a:spAutoFit/>
          </a:bodyPr>
          <a:lstStyle>
            <a:lvl1pPr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28"/>
              <a:t>Genetic variant</a:t>
            </a:r>
          </a:p>
        </p:txBody>
      </p:sp>
      <p:sp>
        <p:nvSpPr>
          <p:cNvPr id="948" name="Shape 948"/>
          <p:cNvSpPr/>
          <p:nvPr/>
        </p:nvSpPr>
        <p:spPr>
          <a:xfrm>
            <a:off x="4125788" y="2599926"/>
            <a:ext cx="2442341" cy="872389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Trained neural network</a:t>
            </a:r>
          </a:p>
        </p:txBody>
      </p:sp>
      <p:sp>
        <p:nvSpPr>
          <p:cNvPr id="953" name="Shape 953"/>
          <p:cNvSpPr/>
          <p:nvPr/>
        </p:nvSpPr>
        <p:spPr>
          <a:xfrm>
            <a:off x="3769201" y="1897890"/>
            <a:ext cx="407661" cy="113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2" h="21600" extrusionOk="0">
                <a:moveTo>
                  <a:pt x="13935" y="21600"/>
                </a:moveTo>
                <a:cubicBezTo>
                  <a:pt x="-5378" y="13915"/>
                  <a:pt x="-4616" y="6715"/>
                  <a:pt x="16222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954" name="Shape 954"/>
          <p:cNvSpPr/>
          <p:nvPr/>
        </p:nvSpPr>
        <p:spPr>
          <a:xfrm>
            <a:off x="3770525" y="2433671"/>
            <a:ext cx="406337" cy="586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2" h="21600" extrusionOk="0">
                <a:moveTo>
                  <a:pt x="13927" y="21600"/>
                </a:moveTo>
                <a:cubicBezTo>
                  <a:pt x="-5378" y="12584"/>
                  <a:pt x="-4613" y="5384"/>
                  <a:pt x="16222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951" name="Shape 951"/>
          <p:cNvSpPr/>
          <p:nvPr/>
        </p:nvSpPr>
        <p:spPr>
          <a:xfrm>
            <a:off x="6661547" y="3042047"/>
            <a:ext cx="766600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952" name="Shape 952"/>
          <p:cNvSpPr/>
          <p:nvPr/>
        </p:nvSpPr>
        <p:spPr>
          <a:xfrm>
            <a:off x="7512635" y="2697021"/>
            <a:ext cx="2284280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/>
              <a:t>Predicted change </a:t>
            </a:r>
          </a:p>
          <a:p>
            <a:pPr algn="l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/>
              <a:t>in binding strength?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73EA4-E2F7-CC4B-9569-89EA86634173}"/>
              </a:ext>
            </a:extLst>
          </p:cNvPr>
          <p:cNvSpPr txBox="1"/>
          <p:nvPr/>
        </p:nvSpPr>
        <p:spPr>
          <a:xfrm>
            <a:off x="6096000" y="3993627"/>
            <a:ext cx="4931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Classification task: annotated regulatory mutation versus nonfunctional variants.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x axis is the average distance of the positive to its corresponding negative.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Negatives that are very close to positives are harder to distinguish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65418-9A46-A76C-C0FA-6A74851913DB}"/>
              </a:ext>
            </a:extLst>
          </p:cNvPr>
          <p:cNvSpPr txBox="1"/>
          <p:nvPr/>
        </p:nvSpPr>
        <p:spPr>
          <a:xfrm rot="16200000">
            <a:off x="245532" y="4682292"/>
            <a:ext cx="86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AUROC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BCF51-C481-0509-A90B-8065BC44CC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8218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Sequence-to-function models can make implausible predictions</a:t>
            </a:r>
            <a:endParaRPr dirty="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33" y="1973874"/>
            <a:ext cx="5204964" cy="170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702" y="1633302"/>
            <a:ext cx="5204970" cy="223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3500" y="4123267"/>
            <a:ext cx="5204967" cy="202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F1A039-D2FB-92AB-8E35-C4BA8C27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train a model from a single reference genome or from individual genomes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230F1-5700-AFC3-1961-73CD4C62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B815AB-0D40-FC79-6D53-0FBC6EC8C330}"/>
              </a:ext>
            </a:extLst>
          </p:cNvPr>
          <p:cNvSpPr txBox="1"/>
          <p:nvPr/>
        </p:nvSpPr>
        <p:spPr>
          <a:xfrm>
            <a:off x="186267" y="6477000"/>
            <a:ext cx="335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Sasse et al. </a:t>
            </a:r>
            <a:r>
              <a:rPr lang="en-US" i="1" dirty="0"/>
              <a:t>Nature Genetics</a:t>
            </a:r>
            <a:r>
              <a:rPr lang="en-US" dirty="0"/>
              <a:t> 2023.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C68852-7E8D-564C-32A1-36A6FEA8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634" y="1661759"/>
            <a:ext cx="5350933" cy="46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5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587E-19BA-4010-7CB4-44C101BB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model trained from the reference genome sometimes works but often fails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F1265-9600-8856-F460-C4D8B53E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A68B4-0DE1-0E7D-3DBA-C73990D0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600733"/>
            <a:ext cx="4978400" cy="412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8646F-585D-4939-AB19-170729F2E052}"/>
              </a:ext>
            </a:extLst>
          </p:cNvPr>
          <p:cNvSpPr txBox="1"/>
          <p:nvPr/>
        </p:nvSpPr>
        <p:spPr>
          <a:xfrm>
            <a:off x="1228815" y="5710019"/>
            <a:ext cx="484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Enformer</a:t>
            </a:r>
            <a:r>
              <a:rPr lang="en-US" dirty="0"/>
              <a:t> accurately predicts expression associated with three alleles of DDX11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B7B6-9309-0D38-2A85-932681DA157B}"/>
              </a:ext>
            </a:extLst>
          </p:cNvPr>
          <p:cNvSpPr txBox="1"/>
          <p:nvPr/>
        </p:nvSpPr>
        <p:spPr>
          <a:xfrm>
            <a:off x="6635498" y="6092190"/>
            <a:ext cx="492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many genes, </a:t>
            </a:r>
            <a:r>
              <a:rPr lang="en-US" dirty="0" err="1"/>
              <a:t>Enformer’s</a:t>
            </a:r>
            <a:r>
              <a:rPr lang="en-US" dirty="0"/>
              <a:t> correlation is negative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0F98B-12A0-8B0D-D392-A1D09A1ADC77}"/>
              </a:ext>
            </a:extLst>
          </p:cNvPr>
          <p:cNvGrpSpPr/>
          <p:nvPr/>
        </p:nvGrpSpPr>
        <p:grpSpPr>
          <a:xfrm>
            <a:off x="6635498" y="1507070"/>
            <a:ext cx="4555741" cy="4221164"/>
            <a:chOff x="6635498" y="1955800"/>
            <a:chExt cx="4555741" cy="42211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110FC-0A20-39BC-5E05-E76E8D425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5498" y="2049463"/>
              <a:ext cx="4555741" cy="41275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46C9F2-83E7-5684-4139-920AF687CA42}"/>
                </a:ext>
              </a:extLst>
            </p:cNvPr>
            <p:cNvSpPr/>
            <p:nvPr/>
          </p:nvSpPr>
          <p:spPr>
            <a:xfrm>
              <a:off x="6635498" y="1955800"/>
              <a:ext cx="459569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9D5089-CB41-F4EB-59C1-DC403ED17ABB}"/>
              </a:ext>
            </a:extLst>
          </p:cNvPr>
          <p:cNvSpPr txBox="1"/>
          <p:nvPr/>
        </p:nvSpPr>
        <p:spPr>
          <a:xfrm>
            <a:off x="186267" y="6477000"/>
            <a:ext cx="2649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Sasse et al. </a:t>
            </a:r>
            <a:r>
              <a:rPr lang="en-US" sz="1400" i="1" dirty="0"/>
              <a:t>Nature Genetics</a:t>
            </a:r>
            <a:r>
              <a:rPr lang="en-US" sz="1400" dirty="0"/>
              <a:t> 2023.</a:t>
            </a:r>
          </a:p>
        </p:txBody>
      </p:sp>
    </p:spTree>
    <p:extLst>
      <p:ext uri="{BB962C8B-B14F-4D97-AF65-F5344CB8AC3E}">
        <p14:creationId xmlns:p14="http://schemas.microsoft.com/office/powerpoint/2010/main" val="1749530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415600" y="440964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 dirty="0" err="1"/>
              <a:t>Enformer</a:t>
            </a:r>
            <a:r>
              <a:rPr lang="en" dirty="0"/>
              <a:t> is sensitive to motif insertion, even for factors that are not expressed in this cell type</a:t>
            </a:r>
            <a:endParaRPr dirty="0"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67" y="1509269"/>
            <a:ext cx="9275467" cy="44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4534" y="2774966"/>
            <a:ext cx="2209167" cy="1430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D98AC-539F-EA81-5C0D-4EC5C87DB779}"/>
              </a:ext>
            </a:extLst>
          </p:cNvPr>
          <p:cNvSpPr txBox="1"/>
          <p:nvPr/>
        </p:nvSpPr>
        <p:spPr>
          <a:xfrm>
            <a:off x="524933" y="5678372"/>
            <a:ext cx="1022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OCT4::SOX2 is a cell type specific TFs is not expressed in fibroblasts.</a:t>
            </a:r>
          </a:p>
          <a:p>
            <a:r>
              <a:rPr lang="en-US" dirty="0"/>
              <a:t>OCT4::SOX2 has never been shown to have a repressive effect on chromatin accessibility.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E7BDE-9C83-3A49-619D-11B5179A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63A7A3-6140-7B35-C7B5-3DF209EC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you want more SVM background the Wikipedia page is pretty good: </a:t>
            </a:r>
            <a:r>
              <a:rPr lang="en-US" dirty="0">
                <a:hlinkClick r:id="rId2"/>
              </a:rPr>
              <a:t>https://en.wikipedia.org/wiki/Support_vector_machine</a:t>
            </a:r>
            <a:endParaRPr lang="en-US" dirty="0"/>
          </a:p>
          <a:p>
            <a:r>
              <a:rPr lang="en-US" dirty="0"/>
              <a:t>Neural network background:</a:t>
            </a:r>
          </a:p>
          <a:p>
            <a:pPr lvl="1"/>
            <a:r>
              <a:rPr lang="en-US" dirty="0">
                <a:hlinkClick r:id="rId3"/>
              </a:rPr>
              <a:t>https://www.deeplearningbook.org/</a:t>
            </a:r>
            <a:endParaRPr lang="en-US" dirty="0"/>
          </a:p>
          <a:p>
            <a:pPr lvl="1"/>
            <a:r>
              <a:rPr lang="en-US" b="0" i="0" u="none" strike="noStrike" dirty="0">
                <a:effectLst/>
                <a:latin typeface="Slack-Lato"/>
                <a:hlinkClick r:id="rId4"/>
              </a:rPr>
              <a:t>Deep Learning: A Visual Approach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.  It covers a lot of the common neural network architectures, including RNN, transformers, and adversarial networks. It's minimally mathematical (for good and for ill).</a:t>
            </a:r>
          </a:p>
          <a:p>
            <a:pPr lvl="1"/>
            <a:r>
              <a:rPr lang="en-US" dirty="0">
                <a:hlinkClick r:id="rId5"/>
              </a:rPr>
              <a:t>https://udlbook.github.io/udlbook/</a:t>
            </a:r>
            <a:r>
              <a:rPr lang="en-US" dirty="0"/>
              <a:t> A bit heavy on theory, but very detailed.</a:t>
            </a:r>
          </a:p>
          <a:p>
            <a:r>
              <a:rPr lang="en-US" dirty="0" err="1"/>
              <a:t>Pytorch</a:t>
            </a:r>
            <a:r>
              <a:rPr lang="en-US" dirty="0"/>
              <a:t> background:</a:t>
            </a:r>
          </a:p>
          <a:p>
            <a:pPr lvl="1"/>
            <a:r>
              <a:rPr lang="en-US" b="0" i="0" u="sng" dirty="0">
                <a:effectLst/>
                <a:latin typeface="Slack-Lato"/>
                <a:hlinkClick r:id="rId6"/>
              </a:rPr>
              <a:t>https://pytorch.org/tutorials/beginner/basics/intro.html</a:t>
            </a:r>
            <a:endParaRPr lang="en-US" b="0" i="0" u="sng" dirty="0">
              <a:effectLst/>
              <a:latin typeface="Slack-Lato"/>
            </a:endParaRPr>
          </a:p>
          <a:p>
            <a:pPr lvl="1"/>
            <a:r>
              <a:rPr lang="en-US" b="0" i="0" u="none" strike="noStrike" dirty="0">
                <a:effectLst/>
                <a:latin typeface="Slack-Lato"/>
                <a:hlinkClick r:id="rId7"/>
              </a:rPr>
              <a:t>Deep Learning with PyTorch</a:t>
            </a: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A518-BCA0-56DF-8409-2D169677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76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data natively resides in the input space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117725" y="1984375"/>
            <a:ext cx="36872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dirty="0">
                <a:latin typeface="Courier New" charset="0"/>
              </a:rPr>
              <a:t>        gene1 gene2</a:t>
            </a:r>
          </a:p>
          <a:p>
            <a:pPr eaLnBrk="1" hangingPunct="1"/>
            <a:r>
              <a:rPr lang="en-US" dirty="0">
                <a:latin typeface="Courier New" charset="0"/>
              </a:rPr>
              <a:t>patient1 -1.7   2.1</a:t>
            </a:r>
          </a:p>
          <a:p>
            <a:pPr eaLnBrk="1" hangingPunct="1"/>
            <a:r>
              <a:rPr lang="en-US" dirty="0">
                <a:latin typeface="Courier New" charset="0"/>
              </a:rPr>
              <a:t>patient2  0.3   0.5</a:t>
            </a:r>
          </a:p>
          <a:p>
            <a:pPr eaLnBrk="1" hangingPunct="1"/>
            <a:r>
              <a:rPr lang="en-US" dirty="0">
                <a:latin typeface="Courier New" charset="0"/>
              </a:rPr>
              <a:t>patient3 -0.4   1.9</a:t>
            </a:r>
          </a:p>
          <a:p>
            <a:pPr eaLnBrk="1" hangingPunct="1"/>
            <a:r>
              <a:rPr lang="en-US" dirty="0">
                <a:latin typeface="Courier New" charset="0"/>
              </a:rPr>
              <a:t>patient4 -1.3   0.2</a:t>
            </a:r>
          </a:p>
          <a:p>
            <a:pPr eaLnBrk="1" hangingPunct="1"/>
            <a:r>
              <a:rPr lang="en-US" dirty="0">
                <a:latin typeface="Courier New" charset="0"/>
              </a:rPr>
              <a:t>patient5  0.9  -1.2</a:t>
            </a:r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>
            <a:off x="7772400" y="17526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6324600" y="33528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461125" y="17938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1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7985125" y="2632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2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146925" y="1870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3</a:t>
            </a: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6613525" y="27844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4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8366125" y="39274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>
                <a:latin typeface="Times New Roman" charset="0"/>
              </a:rPr>
              <a:t>5</a:t>
            </a: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2955925" y="3851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83830" y="31809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9467" y="12954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19CB6-5F52-2A49-BAAF-F8E50A7EE9EE}"/>
              </a:ext>
            </a:extLst>
          </p:cNvPr>
          <p:cNvSpPr txBox="1"/>
          <p:nvPr/>
        </p:nvSpPr>
        <p:spPr>
          <a:xfrm>
            <a:off x="748145" y="5830784"/>
            <a:ext cx="1029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Rather than TF binding, I use a gene expression example drawn from the </a:t>
            </a:r>
            <a:r>
              <a:rPr lang="en-US" sz="2000" i="1" dirty="0"/>
              <a:t>Nature Biotech </a:t>
            </a:r>
            <a:r>
              <a:rPr lang="en-US" sz="2000" dirty="0"/>
              <a:t>tutorial.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DD0F2-C2E6-E961-0A35-D4277F5A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8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9" y="38100"/>
            <a:ext cx="8315325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05000" y="6003926"/>
            <a:ext cx="8229600" cy="10064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dirty="0"/>
              <a:t>Each subject may be thought of as a point in an m-dimensional space.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FD7C8-AFD7-09CA-3051-40EC9324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82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Concept #1: The separating hyperplane lies between the two classes of points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5394326"/>
            <a:ext cx="8229600" cy="100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Construct a </a:t>
            </a:r>
            <a:r>
              <a:rPr lang="en-US" sz="2800" dirty="0" err="1"/>
              <a:t>hyperplane</a:t>
            </a:r>
            <a:r>
              <a:rPr lang="en-US" sz="2800" dirty="0"/>
              <a:t> separating ALL from AML subjects.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48" y="2265457"/>
            <a:ext cx="378695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5457"/>
            <a:ext cx="354974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04" y="2158945"/>
            <a:ext cx="4572000" cy="263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E304E-9A45-A347-FFA3-B9C3B4A9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5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 given set of data, many possible separating hyperplanes exist.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1690688"/>
            <a:ext cx="6659880" cy="487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FF06E9-BDCD-CBF4-64F7-541073BE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3CC51-F7EB-49F1-B225-07103A1277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77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5844</TotalTime>
  <Words>2131</Words>
  <Application>Microsoft Macintosh PowerPoint</Application>
  <PresentationFormat>Widescreen</PresentationFormat>
  <Paragraphs>430</Paragraphs>
  <Slides>56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Cambria Math</vt:lpstr>
      <vt:lpstr>Courier New</vt:lpstr>
      <vt:lpstr>Gill Sans</vt:lpstr>
      <vt:lpstr>Montserrat</vt:lpstr>
      <vt:lpstr>Slack-Lato</vt:lpstr>
      <vt:lpstr>Symbol</vt:lpstr>
      <vt:lpstr>Times New Roman</vt:lpstr>
      <vt:lpstr>Office Theme</vt:lpstr>
      <vt:lpstr>Simple Light</vt:lpstr>
      <vt:lpstr>Equation</vt:lpstr>
      <vt:lpstr>Supervised learning for transcription factor binding</vt:lpstr>
      <vt:lpstr>Di-mismatch kernel SVM</vt:lpstr>
      <vt:lpstr>Supervised learning of TF binding specificities</vt:lpstr>
      <vt:lpstr>The SVM is a hyperplane classifier</vt:lpstr>
      <vt:lpstr>Understanding SVMs requires grasping four key concepts</vt:lpstr>
      <vt:lpstr>The data natively resides in the input space</vt:lpstr>
      <vt:lpstr>PowerPoint Presentation</vt:lpstr>
      <vt:lpstr>Concept #1: The separating hyperplane lies between the two classes of points</vt:lpstr>
      <vt:lpstr>For a given set of data, many possible separating hyperplanes exist.</vt:lpstr>
      <vt:lpstr>Concept #2: The maximum margin hyperplane is farthest from any training example</vt:lpstr>
      <vt:lpstr>Support vectors are the training examples that define the hyperplane</vt:lpstr>
      <vt:lpstr>Incorrectly measured or incorrectly labeled data is challenging</vt:lpstr>
      <vt:lpstr>Concept #3: Soft margin penalizes misclassifications</vt:lpstr>
      <vt:lpstr>Soft margin handles noisy training data</vt:lpstr>
      <vt:lpstr>Sometimes data cannot be separated by a hyperplane</vt:lpstr>
      <vt:lpstr>We can mathematically add a dimension to separate previously non-separable data</vt:lpstr>
      <vt:lpstr>SVMs map the data from the input space to a higher-dimensional feature space.</vt:lpstr>
      <vt:lpstr>Concept #4: Adding a kernel function allows the SVM to be nonlinear</vt:lpstr>
      <vt:lpstr>Kernel function as dot product</vt:lpstr>
      <vt:lpstr>Separating in 2D with a 4D kernel</vt:lpstr>
      <vt:lpstr>“Kernelizing” Euclidean distance</vt:lpstr>
      <vt:lpstr>Kernel function</vt:lpstr>
      <vt:lpstr>PowerPoint Presentation</vt:lpstr>
      <vt:lpstr>PowerPoint Presentation</vt:lpstr>
      <vt:lpstr>PowerPoint Presentation</vt:lpstr>
      <vt:lpstr>Overfitting with a Gaussian kernel</vt:lpstr>
      <vt:lpstr>The SVM learning problem</vt:lpstr>
      <vt:lpstr>SVM prediction architecture, with kernel</vt:lpstr>
      <vt:lpstr>Sequence kernels</vt:lpstr>
      <vt:lpstr>Spectrum-based feature map</vt:lpstr>
      <vt:lpstr>k-spectrum feature map</vt:lpstr>
      <vt:lpstr>Dimismatch kernel</vt:lpstr>
      <vt:lpstr>SVM improves over PSSM on PBM data</vt:lpstr>
      <vt:lpstr>SVM improves over PSSMs on ChIP-seq data</vt:lpstr>
      <vt:lpstr>DeepSEA</vt:lpstr>
      <vt:lpstr>PowerPoint Presentation</vt:lpstr>
      <vt:lpstr>What factors might we consider beyond the PSSM?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Sequence-to-function models can make implausible predictions</vt:lpstr>
      <vt:lpstr>You can train a model from a single reference genome or from individual genomes</vt:lpstr>
      <vt:lpstr>A model trained from the reference genome sometimes works but often fails</vt:lpstr>
      <vt:lpstr>Enformer is sensitive to motif insertion, even for factors that are not expressed in this cell type</vt:lpstr>
      <vt:lpstr>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Supervised learning for transcription factor binding</dc:title>
  <dc:creator>WILLIAM S. NOBLE</dc:creator>
  <cp:lastModifiedBy>Bill Noble</cp:lastModifiedBy>
  <cp:revision>42</cp:revision>
  <dcterms:created xsi:type="dcterms:W3CDTF">2018-05-02T23:41:00Z</dcterms:created>
  <dcterms:modified xsi:type="dcterms:W3CDTF">2026-04-30T15:53:48Z</dcterms:modified>
</cp:coreProperties>
</file>